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81" r:id="rId4"/>
  </p:sldMasterIdLst>
  <p:notesMasterIdLst>
    <p:notesMasterId r:id="rId41"/>
  </p:notesMasterIdLst>
  <p:handoutMasterIdLst>
    <p:handoutMasterId r:id="rId42"/>
  </p:handoutMasterIdLst>
  <p:sldIdLst>
    <p:sldId id="931" r:id="rId5"/>
    <p:sldId id="932" r:id="rId6"/>
    <p:sldId id="934" r:id="rId7"/>
    <p:sldId id="930" r:id="rId8"/>
    <p:sldId id="909" r:id="rId9"/>
    <p:sldId id="943" r:id="rId10"/>
    <p:sldId id="916" r:id="rId11"/>
    <p:sldId id="917" r:id="rId12"/>
    <p:sldId id="945" r:id="rId13"/>
    <p:sldId id="918" r:id="rId14"/>
    <p:sldId id="919" r:id="rId15"/>
    <p:sldId id="920" r:id="rId16"/>
    <p:sldId id="921" r:id="rId17"/>
    <p:sldId id="922" r:id="rId18"/>
    <p:sldId id="938" r:id="rId19"/>
    <p:sldId id="944" r:id="rId20"/>
    <p:sldId id="924" r:id="rId21"/>
    <p:sldId id="946" r:id="rId22"/>
    <p:sldId id="925" r:id="rId23"/>
    <p:sldId id="926" r:id="rId24"/>
    <p:sldId id="927" r:id="rId25"/>
    <p:sldId id="912" r:id="rId26"/>
    <p:sldId id="872" r:id="rId27"/>
    <p:sldId id="891" r:id="rId28"/>
    <p:sldId id="933" r:id="rId29"/>
    <p:sldId id="935" r:id="rId30"/>
    <p:sldId id="936" r:id="rId31"/>
    <p:sldId id="879" r:id="rId32"/>
    <p:sldId id="939" r:id="rId33"/>
    <p:sldId id="940" r:id="rId34"/>
    <p:sldId id="880" r:id="rId35"/>
    <p:sldId id="941" r:id="rId36"/>
    <p:sldId id="903" r:id="rId37"/>
    <p:sldId id="904" r:id="rId38"/>
    <p:sldId id="942" r:id="rId39"/>
    <p:sldId id="937" r:id="rId4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D35E55-7202-873E-9F78-AB65D2685788}" name="Kociánová Anna" initials="KA" userId="S::kocianovaa@msmt.cz::d2db85b0-f1f0-4d14-a816-2a34e4bec9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řeček Pavel, Ing." initials="KPI" lastIdx="1" clrIdx="0">
    <p:extLst>
      <p:ext uri="{19B8F6BF-5375-455C-9EA6-DF929625EA0E}">
        <p15:presenceInfo xmlns:p15="http://schemas.microsoft.com/office/powerpoint/2012/main" userId="S-1-5-21-1024343765-948047755-1557874966-21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A1E8F0"/>
    <a:srgbClr val="62C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9FFFE37-5B72-41CD-A3D0-D4A2922361B1}" type="datetimeFigureOut">
              <a:rPr lang="cs-CZ" smtClean="0"/>
              <a:pPr/>
              <a:t>05.11.2024</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951891-3EBD-45A6-8A7F-A43C96ABE344}" type="slidenum">
              <a:rPr lang="cs-CZ" smtClean="0"/>
              <a:pPr/>
              <a:t>‹#›</a:t>
            </a:fld>
            <a:endParaRPr lang="cs-CZ"/>
          </a:p>
        </p:txBody>
      </p:sp>
    </p:spTree>
    <p:extLst>
      <p:ext uri="{BB962C8B-B14F-4D97-AF65-F5344CB8AC3E}">
        <p14:creationId xmlns:p14="http://schemas.microsoft.com/office/powerpoint/2010/main" val="1921089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F2C9A5B-1EE5-41B1-A14D-0086EB452C30}" type="datetimeFigureOut">
              <a:rPr lang="cs-CZ" smtClean="0"/>
              <a:pPr/>
              <a:t>05.11.2024</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5375547-E490-4E46-896A-3B9E014CC759}" type="slidenum">
              <a:rPr lang="cs-CZ" smtClean="0"/>
              <a:pPr/>
              <a:t>‹#›</a:t>
            </a:fld>
            <a:endParaRPr lang="cs-CZ"/>
          </a:p>
        </p:txBody>
      </p:sp>
    </p:spTree>
    <p:extLst>
      <p:ext uri="{BB962C8B-B14F-4D97-AF65-F5344CB8AC3E}">
        <p14:creationId xmlns:p14="http://schemas.microsoft.com/office/powerpoint/2010/main" val="188396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5375547-E490-4E46-896A-3B9E014CC759}" type="slidenum">
              <a:rPr lang="cs-CZ" smtClean="0"/>
              <a:pPr/>
              <a:t>5</a:t>
            </a:fld>
            <a:endParaRPr lang="cs-CZ"/>
          </a:p>
        </p:txBody>
      </p:sp>
    </p:spTree>
    <p:extLst>
      <p:ext uri="{BB962C8B-B14F-4D97-AF65-F5344CB8AC3E}">
        <p14:creationId xmlns:p14="http://schemas.microsoft.com/office/powerpoint/2010/main" val="166753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6F2E7-28C0-F6C0-19A6-E5791CAFF89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F5AA815-A8C0-B48E-478E-30491AFAE97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05571D9-FF54-B5CB-AD9D-CB1F67B07A8C}"/>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0924408B-1B1F-C69C-155E-741E91587A51}"/>
              </a:ext>
            </a:extLst>
          </p:cNvPr>
          <p:cNvSpPr>
            <a:spLocks noGrp="1"/>
          </p:cNvSpPr>
          <p:nvPr>
            <p:ph type="sldNum" sz="quarter" idx="5"/>
          </p:nvPr>
        </p:nvSpPr>
        <p:spPr/>
        <p:txBody>
          <a:bodyPr/>
          <a:lstStyle/>
          <a:p>
            <a:fld id="{F5375547-E490-4E46-896A-3B9E014CC759}" type="slidenum">
              <a:rPr lang="cs-CZ" smtClean="0"/>
              <a:pPr/>
              <a:t>6</a:t>
            </a:fld>
            <a:endParaRPr lang="cs-CZ"/>
          </a:p>
        </p:txBody>
      </p:sp>
    </p:spTree>
    <p:extLst>
      <p:ext uri="{BB962C8B-B14F-4D97-AF65-F5344CB8AC3E}">
        <p14:creationId xmlns:p14="http://schemas.microsoft.com/office/powerpoint/2010/main" val="4117355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83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3BD8D3-A9DD-40CB-A396-ADCE34852C74}" type="slidenum">
              <a:rPr lang="cs-CZ" smtClean="0"/>
              <a:pPr/>
              <a:t>‹#›</a:t>
            </a:fld>
            <a:endParaRPr lang="cs-CZ"/>
          </a:p>
        </p:txBody>
      </p:sp>
    </p:spTree>
    <p:extLst>
      <p:ext uri="{BB962C8B-B14F-4D97-AF65-F5344CB8AC3E}">
        <p14:creationId xmlns:p14="http://schemas.microsoft.com/office/powerpoint/2010/main" val="98070879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3BD8D3-A9DD-40CB-A396-ADCE34852C74}" type="slidenum">
              <a:rPr lang="cs-CZ" smtClean="0"/>
              <a:pPr/>
              <a:t>‹#›</a:t>
            </a:fld>
            <a:endParaRPr lang="cs-CZ"/>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00777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ulka">
    <p:spTree>
      <p:nvGrpSpPr>
        <p:cNvPr id="1" name=""/>
        <p:cNvGrpSpPr/>
        <p:nvPr/>
      </p:nvGrpSpPr>
      <p:grpSpPr>
        <a:xfrm>
          <a:off x="0" y="0"/>
          <a:ext cx="0" cy="0"/>
          <a:chOff x="0" y="0"/>
          <a:chExt cx="0" cy="0"/>
        </a:xfrm>
      </p:grpSpPr>
      <p:sp>
        <p:nvSpPr>
          <p:cNvPr id="2" name="Nadpis 1"/>
          <p:cNvSpPr>
            <a:spLocks noGrp="1"/>
          </p:cNvSpPr>
          <p:nvPr>
            <p:ph type="title"/>
          </p:nvPr>
        </p:nvSpPr>
        <p:spPr>
          <a:xfrm>
            <a:off x="719667" y="944564"/>
            <a:ext cx="10515600" cy="609917"/>
          </a:xfrm>
        </p:spPr>
        <p:txBody>
          <a:bodyPr anchor="t" anchorCtr="0">
            <a:noAutofit/>
          </a:bodyPr>
          <a:lstStyle>
            <a:lvl1pPr>
              <a:lnSpc>
                <a:spcPct val="100000"/>
              </a:lnSpc>
              <a:defRPr sz="2100" baseline="0"/>
            </a:lvl1pPr>
          </a:lstStyle>
          <a:p>
            <a:r>
              <a:rPr lang="cs-CZ"/>
              <a:t>Kliknutím lze upravit styl.</a:t>
            </a:r>
          </a:p>
        </p:txBody>
      </p:sp>
      <p:sp>
        <p:nvSpPr>
          <p:cNvPr id="6" name="Zástupný symbol pro číslo snímku 5"/>
          <p:cNvSpPr>
            <a:spLocks noGrp="1"/>
          </p:cNvSpPr>
          <p:nvPr>
            <p:ph type="sldNum" sz="quarter" idx="12"/>
          </p:nvPr>
        </p:nvSpPr>
        <p:spPr/>
        <p:txBody>
          <a:bodyPr/>
          <a:lstStyle/>
          <a:p>
            <a:fld id="{323BD8D3-A9DD-40CB-A396-ADCE34852C74}" type="slidenum">
              <a:rPr lang="cs-CZ" smtClean="0"/>
              <a:pPr/>
              <a:t>‹#›</a:t>
            </a:fld>
            <a:endParaRPr lang="cs-CZ"/>
          </a:p>
        </p:txBody>
      </p:sp>
      <p:graphicFrame>
        <p:nvGraphicFramePr>
          <p:cNvPr id="7" name="Tabulka 6"/>
          <p:cNvGraphicFramePr>
            <a:graphicFrameLocks noGrp="1"/>
          </p:cNvGraphicFramePr>
          <p:nvPr userDrawn="1"/>
        </p:nvGraphicFramePr>
        <p:xfrm>
          <a:off x="729599" y="3546686"/>
          <a:ext cx="10515600" cy="7416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532208531"/>
                    </a:ext>
                  </a:extLst>
                </a:gridCol>
                <a:gridCol w="1752600">
                  <a:extLst>
                    <a:ext uri="{9D8B030D-6E8A-4147-A177-3AD203B41FA5}">
                      <a16:colId xmlns:a16="http://schemas.microsoft.com/office/drawing/2014/main" val="2446159533"/>
                    </a:ext>
                  </a:extLst>
                </a:gridCol>
                <a:gridCol w="1752600">
                  <a:extLst>
                    <a:ext uri="{9D8B030D-6E8A-4147-A177-3AD203B41FA5}">
                      <a16:colId xmlns:a16="http://schemas.microsoft.com/office/drawing/2014/main" val="3828646843"/>
                    </a:ext>
                  </a:extLst>
                </a:gridCol>
                <a:gridCol w="1752600">
                  <a:extLst>
                    <a:ext uri="{9D8B030D-6E8A-4147-A177-3AD203B41FA5}">
                      <a16:colId xmlns:a16="http://schemas.microsoft.com/office/drawing/2014/main" val="2071330293"/>
                    </a:ext>
                  </a:extLst>
                </a:gridCol>
                <a:gridCol w="1752600">
                  <a:extLst>
                    <a:ext uri="{9D8B030D-6E8A-4147-A177-3AD203B41FA5}">
                      <a16:colId xmlns:a16="http://schemas.microsoft.com/office/drawing/2014/main" val="3500415985"/>
                    </a:ext>
                  </a:extLst>
                </a:gridCol>
                <a:gridCol w="1752600">
                  <a:extLst>
                    <a:ext uri="{9D8B030D-6E8A-4147-A177-3AD203B41FA5}">
                      <a16:colId xmlns:a16="http://schemas.microsoft.com/office/drawing/2014/main" val="1800194414"/>
                    </a:ext>
                  </a:extLst>
                </a:gridCol>
              </a:tblGrid>
              <a:tr h="370840">
                <a:tc>
                  <a:txBody>
                    <a:bodyPr/>
                    <a:lstStyle/>
                    <a:p>
                      <a:endParaRPr lang="cs-CZ"/>
                    </a:p>
                  </a:txBody>
                  <a:tcPr marL="121920" marR="121920"/>
                </a:tc>
                <a:tc>
                  <a:txBody>
                    <a:bodyPr/>
                    <a:lstStyle/>
                    <a:p>
                      <a:endParaRPr lang="cs-CZ"/>
                    </a:p>
                  </a:txBody>
                  <a:tcPr marL="121920" marR="121920"/>
                </a:tc>
                <a:tc>
                  <a:txBody>
                    <a:bodyPr/>
                    <a:lstStyle/>
                    <a:p>
                      <a:endParaRPr lang="cs-CZ"/>
                    </a:p>
                  </a:txBody>
                  <a:tcPr marL="121920" marR="121920"/>
                </a:tc>
                <a:tc>
                  <a:txBody>
                    <a:bodyPr/>
                    <a:lstStyle/>
                    <a:p>
                      <a:endParaRPr lang="cs-CZ"/>
                    </a:p>
                  </a:txBody>
                  <a:tcPr marL="121920" marR="121920"/>
                </a:tc>
                <a:tc>
                  <a:txBody>
                    <a:bodyPr/>
                    <a:lstStyle/>
                    <a:p>
                      <a:endParaRPr lang="cs-CZ"/>
                    </a:p>
                  </a:txBody>
                  <a:tcPr marL="121920" marR="121920"/>
                </a:tc>
                <a:tc>
                  <a:txBody>
                    <a:bodyPr/>
                    <a:lstStyle/>
                    <a:p>
                      <a:endParaRPr lang="cs-CZ"/>
                    </a:p>
                  </a:txBody>
                  <a:tcPr marL="121920" marR="121920"/>
                </a:tc>
                <a:extLst>
                  <a:ext uri="{0D108BD9-81ED-4DB2-BD59-A6C34878D82A}">
                    <a16:rowId xmlns:a16="http://schemas.microsoft.com/office/drawing/2014/main" val="1398266416"/>
                  </a:ext>
                </a:extLst>
              </a:tr>
              <a:tr h="370840">
                <a:tc>
                  <a:txBody>
                    <a:bodyPr/>
                    <a:lstStyle/>
                    <a:p>
                      <a:endParaRPr lang="cs-CZ"/>
                    </a:p>
                  </a:txBody>
                  <a:tcPr marL="121920" marR="121920"/>
                </a:tc>
                <a:tc>
                  <a:txBody>
                    <a:bodyPr/>
                    <a:lstStyle/>
                    <a:p>
                      <a:endParaRPr lang="cs-CZ"/>
                    </a:p>
                  </a:txBody>
                  <a:tcPr marL="121920" marR="121920"/>
                </a:tc>
                <a:tc>
                  <a:txBody>
                    <a:bodyPr/>
                    <a:lstStyle/>
                    <a:p>
                      <a:endParaRPr lang="cs-CZ"/>
                    </a:p>
                  </a:txBody>
                  <a:tcPr marL="121920" marR="121920"/>
                </a:tc>
                <a:tc>
                  <a:txBody>
                    <a:bodyPr/>
                    <a:lstStyle/>
                    <a:p>
                      <a:endParaRPr lang="cs-CZ"/>
                    </a:p>
                  </a:txBody>
                  <a:tcPr marL="121920" marR="121920"/>
                </a:tc>
                <a:tc>
                  <a:txBody>
                    <a:bodyPr/>
                    <a:lstStyle/>
                    <a:p>
                      <a:endParaRPr lang="cs-CZ"/>
                    </a:p>
                  </a:txBody>
                  <a:tcPr marL="121920" marR="121920"/>
                </a:tc>
                <a:tc>
                  <a:txBody>
                    <a:bodyPr/>
                    <a:lstStyle/>
                    <a:p>
                      <a:endParaRPr lang="cs-CZ"/>
                    </a:p>
                  </a:txBody>
                  <a:tcPr marL="121920" marR="121920"/>
                </a:tc>
                <a:extLst>
                  <a:ext uri="{0D108BD9-81ED-4DB2-BD59-A6C34878D82A}">
                    <a16:rowId xmlns:a16="http://schemas.microsoft.com/office/drawing/2014/main" val="2215755881"/>
                  </a:ext>
                </a:extLst>
              </a:tr>
            </a:tbl>
          </a:graphicData>
        </a:graphic>
      </p:graphicFrame>
      <p:sp>
        <p:nvSpPr>
          <p:cNvPr id="8" name="Zástupný symbol pro obsah 2"/>
          <p:cNvSpPr>
            <a:spLocks noGrp="1"/>
          </p:cNvSpPr>
          <p:nvPr>
            <p:ph idx="13"/>
          </p:nvPr>
        </p:nvSpPr>
        <p:spPr>
          <a:xfrm>
            <a:off x="729599" y="1825625"/>
            <a:ext cx="10935352" cy="1472776"/>
          </a:xfrm>
        </p:spPr>
        <p:txBody>
          <a:bodyPr>
            <a:no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9" name="Zástupný symbol pro obsah 2"/>
          <p:cNvSpPr>
            <a:spLocks noGrp="1"/>
          </p:cNvSpPr>
          <p:nvPr>
            <p:ph idx="14"/>
          </p:nvPr>
        </p:nvSpPr>
        <p:spPr>
          <a:xfrm>
            <a:off x="719667" y="4636559"/>
            <a:ext cx="10935352" cy="1472776"/>
          </a:xfrm>
        </p:spPr>
        <p:txBody>
          <a:bodyPr>
            <a:no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97619204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slední stránka">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98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3BD8D3-A9DD-40CB-A396-ADCE34852C74}" type="slidenum">
              <a:rPr lang="cs-CZ" smtClean="0"/>
              <a:pPr/>
              <a:t>‹#›</a:t>
            </a:fld>
            <a:endParaRPr lang="cs-CZ"/>
          </a:p>
        </p:txBody>
      </p:sp>
    </p:spTree>
    <p:extLst>
      <p:ext uri="{BB962C8B-B14F-4D97-AF65-F5344CB8AC3E}">
        <p14:creationId xmlns:p14="http://schemas.microsoft.com/office/powerpoint/2010/main" val="36727601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5A61015F-7CC6-4D0A-9D87-873EA4C304CC}"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3BD8D3-A9DD-40CB-A396-ADCE34852C74}" type="slidenum">
              <a:rPr lang="cs-CZ" smtClean="0"/>
              <a:pPr/>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9231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3BD8D3-A9DD-40CB-A396-ADCE34852C74}" type="slidenum">
              <a:rPr lang="cs-CZ" smtClean="0"/>
              <a:pPr/>
              <a:t>‹#›</a:t>
            </a:fld>
            <a:endParaRPr lang="cs-CZ"/>
          </a:p>
        </p:txBody>
      </p:sp>
    </p:spTree>
    <p:extLst>
      <p:ext uri="{BB962C8B-B14F-4D97-AF65-F5344CB8AC3E}">
        <p14:creationId xmlns:p14="http://schemas.microsoft.com/office/powerpoint/2010/main" val="163353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2412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Po kliknutí můžete upravovat styly textu v předloze.</a:t>
            </a:r>
          </a:p>
        </p:txBody>
      </p:sp>
      <p:sp>
        <p:nvSpPr>
          <p:cNvPr id="6" name="Content Placeholder 5"/>
          <p:cNvSpPr>
            <a:spLocks noGrp="1"/>
          </p:cNvSpPr>
          <p:nvPr>
            <p:ph sz="quarter" idx="4"/>
          </p:nvPr>
        </p:nvSpPr>
        <p:spPr>
          <a:xfrm>
            <a:off x="599088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3BD8D3-A9DD-40CB-A396-ADCE34852C74}" type="slidenum">
              <a:rPr lang="cs-CZ" smtClean="0"/>
              <a:pPr/>
              <a:t>‹#›</a:t>
            </a:fld>
            <a:endParaRPr lang="cs-CZ"/>
          </a:p>
        </p:txBody>
      </p:sp>
    </p:spTree>
    <p:extLst>
      <p:ext uri="{BB962C8B-B14F-4D97-AF65-F5344CB8AC3E}">
        <p14:creationId xmlns:p14="http://schemas.microsoft.com/office/powerpoint/2010/main" val="9949131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3BD8D3-A9DD-40CB-A396-ADCE34852C74}" type="slidenum">
              <a:rPr lang="cs-CZ" smtClean="0"/>
              <a:pPr/>
              <a:t>‹#›</a:t>
            </a:fld>
            <a:endParaRPr lang="cs-CZ"/>
          </a:p>
        </p:txBody>
      </p:sp>
    </p:spTree>
    <p:extLst>
      <p:ext uri="{BB962C8B-B14F-4D97-AF65-F5344CB8AC3E}">
        <p14:creationId xmlns:p14="http://schemas.microsoft.com/office/powerpoint/2010/main" val="2020265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3BD8D3-A9DD-40CB-A396-ADCE34852C74}" type="slidenum">
              <a:rPr lang="cs-CZ" smtClean="0"/>
              <a:pPr/>
              <a:t>‹#›</a:t>
            </a:fld>
            <a:endParaRPr lang="cs-CZ"/>
          </a:p>
        </p:txBody>
      </p:sp>
    </p:spTree>
    <p:extLst>
      <p:ext uri="{BB962C8B-B14F-4D97-AF65-F5344CB8AC3E}">
        <p14:creationId xmlns:p14="http://schemas.microsoft.com/office/powerpoint/2010/main" val="225278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5C68B11-C5A8-448C-8CE9-B1A273C79CFC}"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3BD8D3-A9DD-40CB-A396-ADCE34852C74}" type="slidenum">
              <a:rPr lang="cs-CZ" smtClean="0"/>
              <a:pPr/>
              <a:t>‹#›</a:t>
            </a:fld>
            <a:endParaRPr lang="cs-CZ"/>
          </a:p>
        </p:txBody>
      </p:sp>
    </p:spTree>
    <p:extLst>
      <p:ext uri="{BB962C8B-B14F-4D97-AF65-F5344CB8AC3E}">
        <p14:creationId xmlns:p14="http://schemas.microsoft.com/office/powerpoint/2010/main" val="17931437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7616CA0-919D-4A49-9C8A-62FDFB3A5183}"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3BD8D3-A9DD-40CB-A396-ADCE34852C74}" type="slidenum">
              <a:rPr lang="cs-CZ" smtClean="0"/>
              <a:pPr/>
              <a:t>‹#›</a:t>
            </a:fld>
            <a:endParaRPr lang="cs-C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20657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11/5/2024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23BD8D3-A9DD-40CB-A396-ADCE34852C74}" type="slidenum">
              <a:rPr lang="cs-CZ" smtClean="0"/>
              <a:pPr/>
              <a:t>‹#›</a:t>
            </a:fld>
            <a:endParaRPr lang="cs-CZ"/>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84943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76" r:id="rId12"/>
    <p:sldLayoutId id="2147483680" r:id="rId13"/>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identitaobcana.cz/" TargetMode="External"/><Relationship Id="rId2" Type="http://schemas.openxmlformats.org/officeDocument/2006/relationships/hyperlink" Target="https://info.identitaobcana.cz/idp/"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prijimacky.cermat.cz/files/files/dokumenty/jednotna-prijmaci-zkouska/2022/Tiskopisy_p%C5%99ihl%C3%A1%C5%A1ek/Prihlaska_SS_denni_editovatelna.pdf" TargetMode="External"/><Relationship Id="rId2" Type="http://schemas.openxmlformats.org/officeDocument/2006/relationships/hyperlink" Target="https://www.to-das.cz/prihlaska-na-stredni-skolu/"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o-das.cz/cermat-testy/"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rijimacky.cermat.cz/menu/upravy-podminek-prijimaciho-rizeni/uchazeci-se-specialnimi-vzdelavacimi-potrebami"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uHeUsdQGPm4&amp;ab_channel=jaknaweby" TargetMode="External"/><Relationship Id="rId2" Type="http://schemas.openxmlformats.org/officeDocument/2006/relationships/hyperlink" Target="https://www.to-das.cz/body-za-vysvedceni-u-prijimaci-zkousky/"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s://edu.ceskatelevize.cz/okruh/pripravujeme-se-na-prijimacky" TargetMode="External"/><Relationship Id="rId13" Type="http://schemas.openxmlformats.org/officeDocument/2006/relationships/hyperlink" Target="https://prijimacky.cermat.cz/files/files/dokumenty/specifikace-pozadavku/JP17_Specifikace_pozadavku-CJL-ctyrlete-obory.pdf" TargetMode="External"/><Relationship Id="rId3" Type="http://schemas.openxmlformats.org/officeDocument/2006/relationships/hyperlink" Target="https://www.msmt.cz/file/53812_1_1/" TargetMode="External"/><Relationship Id="rId7" Type="http://schemas.openxmlformats.org/officeDocument/2006/relationships/hyperlink" Target="https://www.csicr.cz/cz/Informacni-systemy/Videomanualy-(InspIS)/InspIS-SETmobile-vyuzitelnost-pro-verejnost" TargetMode="External"/><Relationship Id="rId12" Type="http://schemas.openxmlformats.org/officeDocument/2006/relationships/hyperlink" Target="https://prijimacky.cermat.cz/menu/jednotna-prijimaci-zkouska/prihlasky-na-ss" TargetMode="External"/><Relationship Id="rId2" Type="http://schemas.openxmlformats.org/officeDocument/2006/relationships/hyperlink" Target="https://prijimacky.cermat.cz/menu/pravni-predpisy" TargetMode="External"/><Relationship Id="rId1" Type="http://schemas.openxmlformats.org/officeDocument/2006/relationships/slideLayout" Target="../slideLayouts/slideLayout2.xml"/><Relationship Id="rId6" Type="http://schemas.openxmlformats.org/officeDocument/2006/relationships/hyperlink" Target="https://tau.cermat.cz/index.php" TargetMode="External"/><Relationship Id="rId11" Type="http://schemas.openxmlformats.org/officeDocument/2006/relationships/hyperlink" Target="https://prijimacky.cermat.cz/menu/upravy-podminek-prijimaciho-rizeni/uchazeci-vzdelavajici-se-dlouhodobe-v-zahranici" TargetMode="External"/><Relationship Id="rId5" Type="http://schemas.openxmlformats.org/officeDocument/2006/relationships/hyperlink" Target="https://prijimacky.cermat.cz/menu/jednotna-prijimaci-zkouska/prijimacky-bez-obav" TargetMode="External"/><Relationship Id="rId15" Type="http://schemas.openxmlformats.org/officeDocument/2006/relationships/hyperlink" Target="https://prijimacky.cermat.cz/menu/testova-zadani-k-procvicovani" TargetMode="External"/><Relationship Id="rId10" Type="http://schemas.openxmlformats.org/officeDocument/2006/relationships/hyperlink" Target="https://prijimacky.cermat.cz/menu/upravy-podminek-prijimaciho-rizeni/uchazeci-se-specialnimi-vzdelavacimi-potrebami" TargetMode="External"/><Relationship Id="rId4" Type="http://schemas.openxmlformats.org/officeDocument/2006/relationships/hyperlink" Target="https://www.youtube.com/playlist?list=PLD_48WTXRpqOpIAZ3zE0I9mOipH7FxhWq" TargetMode="External"/><Relationship Id="rId9" Type="http://schemas.openxmlformats.org/officeDocument/2006/relationships/hyperlink" Target="https://prijimacky.cermat.cz/menu/jednotna-prijimaci-zkouska" TargetMode="External"/><Relationship Id="rId14" Type="http://schemas.openxmlformats.org/officeDocument/2006/relationships/hyperlink" Target="https://prijimacky.cermat.cz/files/files/dokumenty/specifikace-pozadavku/JP17_Specifikace_pozadavku-MA-ctyrlete-obory.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to-das.cz/statni-prijimacky-jpz/"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to-das.cz/body-za-vysvedceni-u-prijimaci-zkousky/"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027168-EBC1-764B-0FFD-BDC69D505000}"/>
              </a:ext>
            </a:extLst>
          </p:cNvPr>
          <p:cNvSpPr>
            <a:spLocks noGrp="1"/>
          </p:cNvSpPr>
          <p:nvPr>
            <p:ph type="ctrTitle"/>
          </p:nvPr>
        </p:nvSpPr>
        <p:spPr/>
        <p:txBody>
          <a:bodyPr/>
          <a:lstStyle/>
          <a:p>
            <a:r>
              <a:rPr lang="cs-CZ" dirty="0"/>
              <a:t>Přijímací řízení 2024 - 2025</a:t>
            </a:r>
          </a:p>
        </p:txBody>
      </p:sp>
      <p:sp>
        <p:nvSpPr>
          <p:cNvPr id="3" name="Podnadpis 2">
            <a:extLst>
              <a:ext uri="{FF2B5EF4-FFF2-40B4-BE49-F238E27FC236}">
                <a16:creationId xmlns:a16="http://schemas.microsoft.com/office/drawing/2014/main" id="{368CAC6E-B91D-AC3D-685A-DDBD0B3160C4}"/>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558917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23BD8D3-A9DD-40CB-A396-ADCE34852C74}" type="slidenum">
              <a:rPr lang="cs-CZ" smtClean="0"/>
              <a:pPr/>
              <a:t>10</a:t>
            </a:fld>
            <a:endParaRPr lang="cs-CZ"/>
          </a:p>
        </p:txBody>
      </p:sp>
      <p:pic>
        <p:nvPicPr>
          <p:cNvPr id="4098" name="Picture 2"/>
          <p:cNvPicPr>
            <a:picLocks noChangeAspect="1" noChangeArrowheads="1"/>
          </p:cNvPicPr>
          <p:nvPr/>
        </p:nvPicPr>
        <p:blipFill>
          <a:blip r:embed="rId2"/>
          <a:srcRect/>
          <a:stretch>
            <a:fillRect/>
          </a:stretch>
        </p:blipFill>
        <p:spPr bwMode="auto">
          <a:xfrm>
            <a:off x="2891506" y="365328"/>
            <a:ext cx="6069958" cy="586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23BD8D3-A9DD-40CB-A396-ADCE34852C74}" type="slidenum">
              <a:rPr lang="cs-CZ" smtClean="0"/>
              <a:pPr/>
              <a:t>11</a:t>
            </a:fld>
            <a:endParaRPr lang="cs-CZ"/>
          </a:p>
        </p:txBody>
      </p:sp>
      <p:sp>
        <p:nvSpPr>
          <p:cNvPr id="3" name="Obdélník 2"/>
          <p:cNvSpPr/>
          <p:nvPr/>
        </p:nvSpPr>
        <p:spPr>
          <a:xfrm>
            <a:off x="264405" y="751344"/>
            <a:ext cx="11413475" cy="5509200"/>
          </a:xfrm>
          <a:prstGeom prst="rect">
            <a:avLst/>
          </a:prstGeom>
        </p:spPr>
        <p:txBody>
          <a:bodyPr wrap="square">
            <a:spAutoFit/>
          </a:bodyPr>
          <a:lstStyle/>
          <a:p>
            <a:pPr algn="ctr" fontAlgn="base"/>
            <a:r>
              <a:rPr lang="cs-CZ" sz="4000" b="1" dirty="0"/>
              <a:t>B) Přihláška na SŠ: Výpis ze systému</a:t>
            </a:r>
          </a:p>
          <a:p>
            <a:pPr fontAlgn="base"/>
            <a:r>
              <a:rPr lang="cs-CZ" sz="2400" dirty="0"/>
              <a:t>I když nemáte </a:t>
            </a:r>
            <a:r>
              <a:rPr lang="cs-CZ" sz="2400" dirty="0">
                <a:hlinkClick r:id="rId2"/>
              </a:rPr>
              <a:t>e-identitu</a:t>
            </a:r>
            <a:r>
              <a:rPr lang="cs-CZ" sz="2400" dirty="0"/>
              <a:t>, můžete vyplnit přihlášku online. Zabere vám to ale </a:t>
            </a:r>
            <a:r>
              <a:rPr lang="cs-CZ" sz="2400" b="1" dirty="0"/>
              <a:t>podstatně více času</a:t>
            </a:r>
            <a:r>
              <a:rPr lang="cs-CZ" sz="2400" dirty="0"/>
              <a:t>, než s </a:t>
            </a:r>
            <a:r>
              <a:rPr lang="cs-CZ" sz="2400" dirty="0">
                <a:hlinkClick r:id="rId3"/>
              </a:rPr>
              <a:t>elektronickou identitou</a:t>
            </a:r>
            <a:r>
              <a:rPr lang="cs-CZ" sz="2400" dirty="0"/>
              <a:t>, a navíc budete muset přihlášky do škol doručit. </a:t>
            </a:r>
          </a:p>
          <a:p>
            <a:pPr fontAlgn="base"/>
            <a:r>
              <a:rPr lang="cs-CZ" sz="2400" dirty="0"/>
              <a:t>1) Do systému </a:t>
            </a:r>
            <a:r>
              <a:rPr lang="cs-CZ" sz="2400" dirty="0" err="1"/>
              <a:t>DiPSy</a:t>
            </a:r>
            <a:r>
              <a:rPr lang="cs-CZ" sz="2400" dirty="0"/>
              <a:t> se dostanete bez přihlášení a </a:t>
            </a:r>
            <a:r>
              <a:rPr lang="cs-CZ" sz="2400" b="1" dirty="0"/>
              <a:t>vyplníte všechny údaje</a:t>
            </a:r>
            <a:r>
              <a:rPr lang="cs-CZ" sz="2400" dirty="0"/>
              <a:t> o sobě a svém dítěti.</a:t>
            </a:r>
          </a:p>
          <a:p>
            <a:pPr fontAlgn="base"/>
            <a:r>
              <a:rPr lang="cs-CZ" sz="2400" dirty="0"/>
              <a:t>2) Vyberete </a:t>
            </a:r>
            <a:r>
              <a:rPr lang="cs-CZ" sz="2400" b="1" dirty="0"/>
              <a:t>3 obory bez talentové zkoušky</a:t>
            </a:r>
            <a:r>
              <a:rPr lang="cs-CZ" sz="2400" dirty="0"/>
              <a:t>, kam se chcete hlásit (kompletní </a:t>
            </a:r>
            <a:r>
              <a:rPr lang="cs-CZ" sz="2400" dirty="0" err="1"/>
              <a:t>info</a:t>
            </a:r>
            <a:r>
              <a:rPr lang="cs-CZ" sz="2400" dirty="0"/>
              <a:t> o oborech je v systému).</a:t>
            </a:r>
          </a:p>
          <a:p>
            <a:pPr fontAlgn="base"/>
            <a:r>
              <a:rPr lang="cs-CZ" sz="2400" dirty="0"/>
              <a:t>3) Obory vyberete </a:t>
            </a:r>
            <a:r>
              <a:rPr lang="cs-CZ" sz="2400" b="1" dirty="0"/>
              <a:t>v pořadí dle priority</a:t>
            </a:r>
            <a:r>
              <a:rPr lang="cs-CZ" sz="2400" dirty="0"/>
              <a:t> (1. místo obor, kam se chcete dostat nejvíce).</a:t>
            </a:r>
          </a:p>
          <a:p>
            <a:pPr fontAlgn="base"/>
            <a:r>
              <a:rPr lang="cs-CZ" sz="2400" b="1" dirty="0"/>
              <a:t>4) Nahrajete přílohy</a:t>
            </a:r>
            <a:r>
              <a:rPr lang="cs-CZ" sz="2400" dirty="0"/>
              <a:t> jako fotky nebo </a:t>
            </a:r>
            <a:r>
              <a:rPr lang="cs-CZ" sz="2400" dirty="0" err="1"/>
              <a:t>skeny</a:t>
            </a:r>
            <a:r>
              <a:rPr lang="cs-CZ" sz="2400" dirty="0"/>
              <a:t>. V systému uvidíte, jaké přílohy škola pro daný obor požaduje.</a:t>
            </a:r>
          </a:p>
          <a:p>
            <a:pPr fontAlgn="base"/>
            <a:r>
              <a:rPr lang="cs-CZ" sz="2400" dirty="0"/>
              <a:t>5) Potvrdíte odeslání přihlášek a přijde vám </a:t>
            </a:r>
            <a:r>
              <a:rPr lang="cs-CZ" sz="2400" b="1" dirty="0"/>
              <a:t>e-mail s vyplněnou přihláškou (výpisem)</a:t>
            </a:r>
            <a:r>
              <a:rPr lang="cs-CZ" sz="2400" dirty="0"/>
              <a:t>.</a:t>
            </a:r>
          </a:p>
          <a:p>
            <a:pPr fontAlgn="base"/>
            <a:r>
              <a:rPr lang="cs-CZ" sz="2400" dirty="0"/>
              <a:t>6) Výpis přihlášky z e-mailu </a:t>
            </a:r>
            <a:r>
              <a:rPr lang="cs-CZ" sz="2400" b="1" dirty="0"/>
              <a:t>vytisknete</a:t>
            </a:r>
            <a:r>
              <a:rPr lang="cs-CZ" sz="2400" dirty="0"/>
              <a:t> tolikrát, na kolik škol se hlásíte, a každý </a:t>
            </a:r>
            <a:r>
              <a:rPr lang="cs-CZ" sz="2400" b="1" dirty="0"/>
              <a:t>podepíšete</a:t>
            </a:r>
            <a:r>
              <a:rPr lang="cs-CZ" sz="2400" dirty="0"/>
              <a:t>.</a:t>
            </a:r>
          </a:p>
          <a:p>
            <a:pPr fontAlgn="base"/>
            <a:r>
              <a:rPr lang="cs-CZ" sz="2400" b="1" dirty="0"/>
              <a:t>7) Papírový výpis přihlášky (bez příloh) doručíte do každé školy</a:t>
            </a:r>
            <a:r>
              <a:rPr lang="cs-CZ" sz="2400" dirty="0"/>
              <a:t> (poštou, osobně, datovou schránkou).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23BD8D3-A9DD-40CB-A396-ADCE34852C74}" type="slidenum">
              <a:rPr lang="cs-CZ" smtClean="0"/>
              <a:pPr/>
              <a:t>12</a:t>
            </a:fld>
            <a:endParaRPr lang="cs-CZ"/>
          </a:p>
        </p:txBody>
      </p:sp>
      <p:pic>
        <p:nvPicPr>
          <p:cNvPr id="5122" name="Picture 2"/>
          <p:cNvPicPr>
            <a:picLocks noChangeAspect="1" noChangeArrowheads="1"/>
          </p:cNvPicPr>
          <p:nvPr/>
        </p:nvPicPr>
        <p:blipFill>
          <a:blip r:embed="rId2"/>
          <a:srcRect/>
          <a:stretch>
            <a:fillRect/>
          </a:stretch>
        </p:blipFill>
        <p:spPr bwMode="auto">
          <a:xfrm>
            <a:off x="354692" y="1045220"/>
            <a:ext cx="11580517" cy="4932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23BD8D3-A9DD-40CB-A396-ADCE34852C74}" type="slidenum">
              <a:rPr lang="cs-CZ" smtClean="0"/>
              <a:pPr/>
              <a:t>13</a:t>
            </a:fld>
            <a:endParaRPr lang="cs-CZ"/>
          </a:p>
        </p:txBody>
      </p:sp>
      <p:sp>
        <p:nvSpPr>
          <p:cNvPr id="3" name="Obdélník 2"/>
          <p:cNvSpPr/>
          <p:nvPr/>
        </p:nvSpPr>
        <p:spPr>
          <a:xfrm>
            <a:off x="275422" y="335845"/>
            <a:ext cx="11204154" cy="6247864"/>
          </a:xfrm>
          <a:prstGeom prst="rect">
            <a:avLst/>
          </a:prstGeom>
        </p:spPr>
        <p:txBody>
          <a:bodyPr wrap="square">
            <a:spAutoFit/>
          </a:bodyPr>
          <a:lstStyle/>
          <a:p>
            <a:pPr algn="ctr" fontAlgn="base"/>
            <a:r>
              <a:rPr lang="cs-CZ" sz="4000" b="1" dirty="0"/>
              <a:t>c) Přihláška na SŠ: papírový tiskopis vč. příloh</a:t>
            </a:r>
          </a:p>
          <a:p>
            <a:pPr fontAlgn="base"/>
            <a:r>
              <a:rPr lang="cs-CZ" sz="2400" dirty="0"/>
              <a:t>I nadále zůstává možnost </a:t>
            </a:r>
            <a:r>
              <a:rPr lang="cs-CZ" sz="2400" dirty="0">
                <a:hlinkClick r:id="rId2"/>
              </a:rPr>
              <a:t>podání přihlášky na papírovém tiskopisu</a:t>
            </a:r>
            <a:r>
              <a:rPr lang="cs-CZ" sz="2400" dirty="0"/>
              <a:t>. Avšak oproti elektronickému online podání vám podání listinné přihlášky </a:t>
            </a:r>
            <a:r>
              <a:rPr lang="cs-CZ" sz="2400" b="1" dirty="0"/>
              <a:t>zabere nepoměrně více času a bude vás stát více peněz</a:t>
            </a:r>
            <a:r>
              <a:rPr lang="cs-CZ" sz="2400" dirty="0"/>
              <a:t>.</a:t>
            </a:r>
          </a:p>
          <a:p>
            <a:pPr fontAlgn="base"/>
            <a:r>
              <a:rPr lang="cs-CZ" sz="2400" b="1" dirty="0">
                <a:hlinkClick r:id="rId3"/>
              </a:rPr>
              <a:t>Vzor přihlášky na střední školy: papírový tiskopis pro obory bez talentové zkoušky najdete zde.</a:t>
            </a:r>
            <a:endParaRPr lang="cs-CZ" sz="2400" dirty="0"/>
          </a:p>
          <a:p>
            <a:pPr fontAlgn="base"/>
            <a:r>
              <a:rPr lang="cs-CZ" sz="2400" b="1" dirty="0"/>
              <a:t>1) Vytisknete si papírový tiskopis</a:t>
            </a:r>
            <a:r>
              <a:rPr lang="cs-CZ" sz="2400" dirty="0"/>
              <a:t> přihlášky tolikrát, na kolik škol se hlásíte.</a:t>
            </a:r>
          </a:p>
          <a:p>
            <a:pPr fontAlgn="base"/>
            <a:r>
              <a:rPr lang="cs-CZ" sz="2400" dirty="0"/>
              <a:t>2) Do papírového tiskopisu </a:t>
            </a:r>
            <a:r>
              <a:rPr lang="cs-CZ" sz="2400" b="1" dirty="0"/>
              <a:t>vyplníte všechny údaje o sobě a svém dítěti</a:t>
            </a:r>
            <a:r>
              <a:rPr lang="cs-CZ" sz="2400" dirty="0"/>
              <a:t>.</a:t>
            </a:r>
          </a:p>
          <a:p>
            <a:pPr fontAlgn="base"/>
            <a:r>
              <a:rPr lang="cs-CZ" sz="2400" dirty="0"/>
              <a:t>3) Dohledáte </a:t>
            </a:r>
            <a:r>
              <a:rPr lang="cs-CZ" sz="2400" b="1" dirty="0"/>
              <a:t>údaje o školách a oborech a vyplníte</a:t>
            </a:r>
            <a:r>
              <a:rPr lang="cs-CZ" sz="2400" dirty="0"/>
              <a:t> je do tiskopisu (přesný název, adresa, kód a název oboru).</a:t>
            </a:r>
          </a:p>
          <a:p>
            <a:pPr fontAlgn="base"/>
            <a:r>
              <a:rPr lang="cs-CZ" sz="2400" dirty="0"/>
              <a:t>4) Obory vyplňujete </a:t>
            </a:r>
            <a:r>
              <a:rPr lang="cs-CZ" sz="2400" b="1" dirty="0"/>
              <a:t>v pořadí dle priority</a:t>
            </a:r>
            <a:r>
              <a:rPr lang="cs-CZ" sz="2400" dirty="0"/>
              <a:t> (1. místo obor, kam se chcete dostat nejvíce).</a:t>
            </a:r>
          </a:p>
          <a:p>
            <a:pPr fontAlgn="base"/>
            <a:r>
              <a:rPr lang="cs-CZ" sz="2400" b="1" dirty="0"/>
              <a:t>5) Vyplníte identicky (tzn. stejné pořadí škol dle priority)</a:t>
            </a:r>
            <a:r>
              <a:rPr lang="cs-CZ" sz="2400" dirty="0"/>
              <a:t> tolik tiskopisů, na kolik škol se hlásíte.</a:t>
            </a:r>
          </a:p>
          <a:p>
            <a:pPr fontAlgn="base"/>
            <a:r>
              <a:rPr lang="cs-CZ" sz="2400" dirty="0"/>
              <a:t>6) Ke každé přihlášce přiložíte všechny </a:t>
            </a:r>
            <a:r>
              <a:rPr lang="cs-CZ" sz="2400" b="1" dirty="0"/>
              <a:t>přílohy v listinné podobě</a:t>
            </a:r>
            <a:r>
              <a:rPr lang="cs-CZ" sz="2400" dirty="0"/>
              <a:t> (dle podmínek školy).</a:t>
            </a:r>
          </a:p>
          <a:p>
            <a:pPr fontAlgn="base"/>
            <a:r>
              <a:rPr lang="cs-CZ" sz="2400" b="1" dirty="0"/>
              <a:t>7) Tiskopis přihlášky (vč. příloh) doručíte do každé školy</a:t>
            </a:r>
            <a:r>
              <a:rPr lang="cs-CZ" sz="2400" dirty="0"/>
              <a:t> (poštou, osobně, datovou schránkou).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23BD8D3-A9DD-40CB-A396-ADCE34852C74}" type="slidenum">
              <a:rPr lang="cs-CZ" smtClean="0"/>
              <a:pPr/>
              <a:t>14</a:t>
            </a:fld>
            <a:endParaRPr lang="cs-CZ"/>
          </a:p>
        </p:txBody>
      </p:sp>
      <p:pic>
        <p:nvPicPr>
          <p:cNvPr id="6146" name="Picture 2"/>
          <p:cNvPicPr>
            <a:picLocks noChangeAspect="1" noChangeArrowheads="1"/>
          </p:cNvPicPr>
          <p:nvPr/>
        </p:nvPicPr>
        <p:blipFill>
          <a:blip r:embed="rId2"/>
          <a:srcRect/>
          <a:stretch>
            <a:fillRect/>
          </a:stretch>
        </p:blipFill>
        <p:spPr bwMode="auto">
          <a:xfrm>
            <a:off x="947713" y="535859"/>
            <a:ext cx="10396203" cy="550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4633E1-9FB7-5383-6CA3-2E0957179A02}"/>
              </a:ext>
            </a:extLst>
          </p:cNvPr>
          <p:cNvSpPr>
            <a:spLocks noGrp="1"/>
          </p:cNvSpPr>
          <p:nvPr>
            <p:ph type="title"/>
          </p:nvPr>
        </p:nvSpPr>
        <p:spPr/>
        <p:txBody>
          <a:bodyPr/>
          <a:lstStyle/>
          <a:p>
            <a:pPr algn="ctr"/>
            <a:r>
              <a:rPr lang="cs-CZ" dirty="0"/>
              <a:t>Termíny jednotné přijímací zkoušky pro maturitní obory</a:t>
            </a:r>
          </a:p>
        </p:txBody>
      </p:sp>
      <p:sp>
        <p:nvSpPr>
          <p:cNvPr id="4" name="Zástupný symbol pro číslo snímku 3">
            <a:extLst>
              <a:ext uri="{FF2B5EF4-FFF2-40B4-BE49-F238E27FC236}">
                <a16:creationId xmlns:a16="http://schemas.microsoft.com/office/drawing/2014/main" id="{767BC96E-68E6-2BCE-0070-39DBE8FBFD04}"/>
              </a:ext>
            </a:extLst>
          </p:cNvPr>
          <p:cNvSpPr>
            <a:spLocks noGrp="1"/>
          </p:cNvSpPr>
          <p:nvPr>
            <p:ph type="sldNum" sz="quarter" idx="12"/>
          </p:nvPr>
        </p:nvSpPr>
        <p:spPr/>
        <p:txBody>
          <a:bodyPr/>
          <a:lstStyle/>
          <a:p>
            <a:fld id="{323BD8D3-A9DD-40CB-A396-ADCE34852C74}" type="slidenum">
              <a:rPr lang="cs-CZ" smtClean="0"/>
              <a:pPr/>
              <a:t>15</a:t>
            </a:fld>
            <a:endParaRPr lang="cs-CZ"/>
          </a:p>
        </p:txBody>
      </p:sp>
      <p:pic>
        <p:nvPicPr>
          <p:cNvPr id="6" name="Obrázek 5">
            <a:extLst>
              <a:ext uri="{FF2B5EF4-FFF2-40B4-BE49-F238E27FC236}">
                <a16:creationId xmlns:a16="http://schemas.microsoft.com/office/drawing/2014/main" id="{9393E7AC-4B91-DDD8-7169-AD51A478DF5B}"/>
              </a:ext>
            </a:extLst>
          </p:cNvPr>
          <p:cNvPicPr>
            <a:picLocks noChangeAspect="1"/>
          </p:cNvPicPr>
          <p:nvPr/>
        </p:nvPicPr>
        <p:blipFill>
          <a:blip r:embed="rId2"/>
          <a:stretch>
            <a:fillRect/>
          </a:stretch>
        </p:blipFill>
        <p:spPr>
          <a:xfrm>
            <a:off x="782426" y="2064902"/>
            <a:ext cx="9961774" cy="4207882"/>
          </a:xfrm>
          <a:prstGeom prst="rect">
            <a:avLst/>
          </a:prstGeom>
        </p:spPr>
      </p:pic>
    </p:spTree>
    <p:extLst>
      <p:ext uri="{BB962C8B-B14F-4D97-AF65-F5344CB8AC3E}">
        <p14:creationId xmlns:p14="http://schemas.microsoft.com/office/powerpoint/2010/main" val="2394616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146BC-F39F-288B-7992-C9C53E65F520}"/>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8B59DAF-C969-3C18-0997-BD9D583FBF3C}"/>
              </a:ext>
            </a:extLst>
          </p:cNvPr>
          <p:cNvSpPr>
            <a:spLocks noGrp="1"/>
          </p:cNvSpPr>
          <p:nvPr>
            <p:ph type="sldNum" sz="quarter" idx="12"/>
          </p:nvPr>
        </p:nvSpPr>
        <p:spPr/>
        <p:txBody>
          <a:bodyPr/>
          <a:lstStyle/>
          <a:p>
            <a:fld id="{323BD8D3-A9DD-40CB-A396-ADCE34852C74}" type="slidenum">
              <a:rPr lang="cs-CZ" smtClean="0"/>
              <a:pPr/>
              <a:t>16</a:t>
            </a:fld>
            <a:endParaRPr lang="cs-CZ"/>
          </a:p>
        </p:txBody>
      </p:sp>
      <p:sp>
        <p:nvSpPr>
          <p:cNvPr id="4" name="TextovéPole 3">
            <a:extLst>
              <a:ext uri="{FF2B5EF4-FFF2-40B4-BE49-F238E27FC236}">
                <a16:creationId xmlns:a16="http://schemas.microsoft.com/office/drawing/2014/main" id="{0AAFAD30-AE06-5777-0FEC-F98A11E12926}"/>
              </a:ext>
            </a:extLst>
          </p:cNvPr>
          <p:cNvSpPr txBox="1"/>
          <p:nvPr/>
        </p:nvSpPr>
        <p:spPr>
          <a:xfrm>
            <a:off x="308473" y="1729648"/>
            <a:ext cx="11657750" cy="1569660"/>
          </a:xfrm>
          <a:prstGeom prst="rect">
            <a:avLst/>
          </a:prstGeom>
          <a:noFill/>
        </p:spPr>
        <p:txBody>
          <a:bodyPr wrap="square" rtlCol="0">
            <a:spAutoFit/>
          </a:bodyPr>
          <a:lstStyle/>
          <a:p>
            <a:pPr fontAlgn="base"/>
            <a:r>
              <a:rPr lang="cs-CZ" sz="2400" b="1" dirty="0"/>
              <a:t>2 pokusy na přijímačky pro každého</a:t>
            </a:r>
          </a:p>
          <a:p>
            <a:pPr fontAlgn="base"/>
            <a:r>
              <a:rPr lang="cs-CZ" sz="2400" dirty="0"/>
              <a:t>I v případě, že podáváte přihlášku pouze na 1 maturitní obor, </a:t>
            </a:r>
            <a:r>
              <a:rPr lang="cs-CZ" sz="2400" b="1" dirty="0"/>
              <a:t>budete psát přijímačky 2x</a:t>
            </a:r>
            <a:r>
              <a:rPr lang="cs-CZ" sz="2400" dirty="0"/>
              <a:t> na škole z přihlášky. Všichni uchazeči budou mít </a:t>
            </a:r>
            <a:r>
              <a:rPr lang="cs-CZ" sz="2400" b="1" dirty="0"/>
              <a:t>na </a:t>
            </a:r>
            <a:r>
              <a:rPr lang="cs-CZ" sz="2400" b="1" dirty="0">
                <a:hlinkClick r:id="rId2"/>
              </a:rPr>
              <a:t>CERMAT testy</a:t>
            </a:r>
            <a:r>
              <a:rPr lang="cs-CZ" sz="2400" b="1" dirty="0"/>
              <a:t> dva pokusy</a:t>
            </a:r>
            <a:r>
              <a:rPr lang="cs-CZ" sz="2400" dirty="0"/>
              <a:t>. Tedy i pokud podáte 3 přihlášky na maturitní obory, píšete přijímačky 2x.</a:t>
            </a:r>
          </a:p>
        </p:txBody>
      </p:sp>
    </p:spTree>
    <p:extLst>
      <p:ext uri="{BB962C8B-B14F-4D97-AF65-F5344CB8AC3E}">
        <p14:creationId xmlns:p14="http://schemas.microsoft.com/office/powerpoint/2010/main" val="1277954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23BD8D3-A9DD-40CB-A396-ADCE34852C74}" type="slidenum">
              <a:rPr lang="cs-CZ" smtClean="0"/>
              <a:pPr/>
              <a:t>17</a:t>
            </a:fld>
            <a:endParaRPr lang="cs-CZ"/>
          </a:p>
        </p:txBody>
      </p:sp>
      <p:sp>
        <p:nvSpPr>
          <p:cNvPr id="3" name="Obdélník 2"/>
          <p:cNvSpPr/>
          <p:nvPr/>
        </p:nvSpPr>
        <p:spPr>
          <a:xfrm>
            <a:off x="771181" y="600254"/>
            <a:ext cx="10686361" cy="5755422"/>
          </a:xfrm>
          <a:prstGeom prst="rect">
            <a:avLst/>
          </a:prstGeom>
        </p:spPr>
        <p:txBody>
          <a:bodyPr wrap="square">
            <a:spAutoFit/>
          </a:bodyPr>
          <a:lstStyle/>
          <a:p>
            <a:pPr algn="ctr"/>
            <a:r>
              <a:rPr lang="cs-CZ" sz="4000" dirty="0"/>
              <a:t>Kde se budou konat zkoušky</a:t>
            </a:r>
          </a:p>
          <a:p>
            <a:pPr algn="ctr"/>
            <a:endParaRPr lang="cs-CZ" sz="4000" dirty="0"/>
          </a:p>
          <a:p>
            <a:r>
              <a:rPr lang="cs-CZ" sz="2400" dirty="0"/>
              <a:t>Školní části přijímacích zkoušek se konají v jednotlivých </a:t>
            </a:r>
            <a:r>
              <a:rPr lang="cs-CZ" sz="2400" b="1" dirty="0"/>
              <a:t>středních školách</a:t>
            </a:r>
            <a:r>
              <a:rPr lang="cs-CZ" sz="2400" dirty="0"/>
              <a:t>, které je vypisují.</a:t>
            </a:r>
          </a:p>
          <a:p>
            <a:r>
              <a:rPr lang="cs-CZ" sz="2400" dirty="0"/>
              <a:t>Jednotná přijímací zkouška (JPZ) se bude konat výhradně na některých ze škol, na které se přihlásíte. </a:t>
            </a:r>
            <a:r>
              <a:rPr lang="cs-CZ" sz="2400" b="1" dirty="0"/>
              <a:t>Školy pro konání JPZ budou určeny systémem a uchazeč se o nich dozví z pozvánek, které rozešlou ředitelé škol.</a:t>
            </a:r>
          </a:p>
          <a:p>
            <a:r>
              <a:rPr lang="cs-CZ" sz="2400" b="1" dirty="0"/>
              <a:t>Náhradní termín JPZ se bude konat ve škole, kde se měl konat termín řádný.</a:t>
            </a:r>
          </a:p>
          <a:p>
            <a:endParaRPr lang="cs-CZ" sz="2400" b="1" dirty="0"/>
          </a:p>
          <a:p>
            <a:r>
              <a:rPr lang="cs-CZ" sz="2400" b="1" dirty="0"/>
              <a:t>Podání omluvy</a:t>
            </a:r>
          </a:p>
          <a:p>
            <a:r>
              <a:rPr lang="cs-CZ" sz="2400" dirty="0"/>
              <a:t>Pakliže se uchazeči nemohou v řádném termínu dostavit ke konání testů (např. z důvodu nemoci apod.), mohou se omluvit řediteli střední školy, kde měli konat JPZ. Pokud ředitel školy omluvu uzná, uchazeči mohou konat zkoušku v náhradním termínu.</a:t>
            </a:r>
          </a:p>
        </p:txBody>
      </p:sp>
    </p:spTree>
    <p:extLst>
      <p:ext uri="{BB962C8B-B14F-4D97-AF65-F5344CB8AC3E}">
        <p14:creationId xmlns:p14="http://schemas.microsoft.com/office/powerpoint/2010/main" val="2878271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D1236-0AF2-A99D-C5FB-D01D32E9D317}"/>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FE42B11-9FAE-89E2-3219-7F02AFF6F580}"/>
              </a:ext>
            </a:extLst>
          </p:cNvPr>
          <p:cNvSpPr>
            <a:spLocks noGrp="1"/>
          </p:cNvSpPr>
          <p:nvPr>
            <p:ph type="sldNum" sz="quarter" idx="12"/>
          </p:nvPr>
        </p:nvSpPr>
        <p:spPr/>
        <p:txBody>
          <a:bodyPr/>
          <a:lstStyle/>
          <a:p>
            <a:fld id="{323BD8D3-A9DD-40CB-A396-ADCE34852C74}" type="slidenum">
              <a:rPr lang="cs-CZ" smtClean="0"/>
              <a:pPr/>
              <a:t>18</a:t>
            </a:fld>
            <a:endParaRPr lang="cs-CZ"/>
          </a:p>
        </p:txBody>
      </p:sp>
      <p:sp>
        <p:nvSpPr>
          <p:cNvPr id="4" name="TextovéPole 3">
            <a:extLst>
              <a:ext uri="{FF2B5EF4-FFF2-40B4-BE49-F238E27FC236}">
                <a16:creationId xmlns:a16="http://schemas.microsoft.com/office/drawing/2014/main" id="{2E77BA2F-9616-8968-2730-711BB06178CF}"/>
              </a:ext>
            </a:extLst>
          </p:cNvPr>
          <p:cNvSpPr txBox="1"/>
          <p:nvPr/>
        </p:nvSpPr>
        <p:spPr>
          <a:xfrm>
            <a:off x="716097" y="1729648"/>
            <a:ext cx="11250125" cy="2308324"/>
          </a:xfrm>
          <a:prstGeom prst="rect">
            <a:avLst/>
          </a:prstGeom>
          <a:noFill/>
        </p:spPr>
        <p:txBody>
          <a:bodyPr wrap="square" rtlCol="0">
            <a:spAutoFit/>
          </a:bodyPr>
          <a:lstStyle/>
          <a:p>
            <a:pPr fontAlgn="base"/>
            <a:r>
              <a:rPr lang="cs-CZ" sz="2400" b="1" dirty="0"/>
              <a:t>Místo konání přijímaček určí CERMAT</a:t>
            </a:r>
          </a:p>
          <a:p>
            <a:pPr fontAlgn="base"/>
            <a:r>
              <a:rPr lang="cs-CZ" sz="2400" dirty="0"/>
              <a:t>Přijímačky budete psát na jedné ze škol na přihlášce. Na jaké, to vám určí CERMAT. Dozvíte se to </a:t>
            </a:r>
            <a:r>
              <a:rPr lang="cs-CZ" sz="2400" b="1" dirty="0"/>
              <a:t>z pozvánky</a:t>
            </a:r>
            <a:r>
              <a:rPr lang="cs-CZ" sz="2400" dirty="0"/>
              <a:t>, kterou obdržíte nejpozději 14 dní před datem konání zkoušky. S ničím to nesouvisí, je možné, že to bude např. první a druhá škola, nebo dvakrát škola třetí. CERMAT to bude dělat tak, </a:t>
            </a:r>
            <a:r>
              <a:rPr lang="cs-CZ" sz="2400" b="1" dirty="0"/>
              <a:t>aby se zátěž uchazečů rozptýlila rovnoměrně</a:t>
            </a:r>
            <a:r>
              <a:rPr lang="cs-CZ" sz="2400" dirty="0"/>
              <a:t>, případně aby ti, kteří musí dojet z dálky, šli tam, kde to mají nejblíže.</a:t>
            </a:r>
          </a:p>
        </p:txBody>
      </p:sp>
    </p:spTree>
    <p:extLst>
      <p:ext uri="{BB962C8B-B14F-4D97-AF65-F5344CB8AC3E}">
        <p14:creationId xmlns:p14="http://schemas.microsoft.com/office/powerpoint/2010/main" val="288781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23BD8D3-A9DD-40CB-A396-ADCE34852C74}" type="slidenum">
              <a:rPr lang="cs-CZ" smtClean="0"/>
              <a:pPr/>
              <a:t>19</a:t>
            </a:fld>
            <a:endParaRPr lang="cs-CZ"/>
          </a:p>
        </p:txBody>
      </p:sp>
      <p:sp>
        <p:nvSpPr>
          <p:cNvPr id="3" name="TextovéPole 2"/>
          <p:cNvSpPr txBox="1"/>
          <p:nvPr/>
        </p:nvSpPr>
        <p:spPr>
          <a:xfrm>
            <a:off x="2724043" y="363547"/>
            <a:ext cx="5751446" cy="707886"/>
          </a:xfrm>
          <a:prstGeom prst="rect">
            <a:avLst/>
          </a:prstGeom>
          <a:noFill/>
        </p:spPr>
        <p:txBody>
          <a:bodyPr wrap="none" rtlCol="0">
            <a:spAutoFit/>
          </a:bodyPr>
          <a:lstStyle/>
          <a:p>
            <a:pPr algn="ctr"/>
            <a:r>
              <a:rPr lang="cs-CZ" sz="4000" dirty="0"/>
              <a:t>Jednotná přijímací zkouška</a:t>
            </a:r>
          </a:p>
        </p:txBody>
      </p:sp>
      <p:sp>
        <p:nvSpPr>
          <p:cNvPr id="4" name="Obdélník 3"/>
          <p:cNvSpPr/>
          <p:nvPr/>
        </p:nvSpPr>
        <p:spPr>
          <a:xfrm>
            <a:off x="705079" y="1265996"/>
            <a:ext cx="10917715" cy="2308324"/>
          </a:xfrm>
          <a:prstGeom prst="rect">
            <a:avLst/>
          </a:prstGeom>
        </p:spPr>
        <p:txBody>
          <a:bodyPr wrap="square">
            <a:spAutoFit/>
          </a:bodyPr>
          <a:lstStyle/>
          <a:p>
            <a:r>
              <a:rPr lang="cs-CZ" sz="2400" dirty="0"/>
              <a:t>Jednotná přijímací zkouška se skládá ze dvou písemných testů: z </a:t>
            </a:r>
            <a:r>
              <a:rPr lang="cs-CZ" sz="2400" b="1" dirty="0"/>
              <a:t>českého jazyka a literatury</a:t>
            </a:r>
            <a:r>
              <a:rPr lang="cs-CZ" sz="2400" dirty="0"/>
              <a:t> a z </a:t>
            </a:r>
            <a:r>
              <a:rPr lang="cs-CZ" sz="2400" b="1" dirty="0"/>
              <a:t>matematiky</a:t>
            </a:r>
            <a:r>
              <a:rPr lang="cs-CZ" sz="2400" dirty="0"/>
              <a:t>. Varianty testů jsou různé pro čtyřleté obory vzdělání (včetně oborů nástavbového studia), pro šestiletá gymnázia a pro osmiletá gymnázia. Maximální možný počet dosažených bodů v testech z matematiky i českého jazyka a literatury je </a:t>
            </a:r>
            <a:r>
              <a:rPr lang="cs-CZ" sz="2400" b="1" dirty="0"/>
              <a:t>50 bodů</a:t>
            </a:r>
            <a:r>
              <a:rPr lang="cs-CZ" sz="2400" dirty="0"/>
              <a:t>. Minimální hranice úspěšnosti není centrálně stanovena, školy si však mohou minimální hranici stanovit samy v rámci kritérií pro přijetí.</a:t>
            </a:r>
          </a:p>
        </p:txBody>
      </p:sp>
      <p:pic>
        <p:nvPicPr>
          <p:cNvPr id="8194" name="Picture 2"/>
          <p:cNvPicPr>
            <a:picLocks noChangeAspect="1" noChangeArrowheads="1"/>
          </p:cNvPicPr>
          <p:nvPr/>
        </p:nvPicPr>
        <p:blipFill>
          <a:blip r:embed="rId2"/>
          <a:srcRect/>
          <a:stretch>
            <a:fillRect/>
          </a:stretch>
        </p:blipFill>
        <p:spPr bwMode="auto">
          <a:xfrm>
            <a:off x="1474641" y="3795269"/>
            <a:ext cx="9015963" cy="2232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F637A9-E228-191F-EDA9-022EC8ADE27B}"/>
              </a:ext>
            </a:extLst>
          </p:cNvPr>
          <p:cNvSpPr>
            <a:spLocks noGrp="1"/>
          </p:cNvSpPr>
          <p:nvPr>
            <p:ph type="title"/>
          </p:nvPr>
        </p:nvSpPr>
        <p:spPr>
          <a:xfrm>
            <a:off x="1024128" y="585216"/>
            <a:ext cx="9720072" cy="527147"/>
          </a:xfrm>
        </p:spPr>
        <p:txBody>
          <a:bodyPr>
            <a:normAutofit fontScale="90000"/>
          </a:bodyPr>
          <a:lstStyle/>
          <a:p>
            <a:pPr algn="ctr"/>
            <a:r>
              <a:rPr lang="cs-CZ" dirty="0"/>
              <a:t>Základní informace</a:t>
            </a:r>
          </a:p>
        </p:txBody>
      </p:sp>
      <p:sp>
        <p:nvSpPr>
          <p:cNvPr id="3" name="Zástupný obsah 2">
            <a:extLst>
              <a:ext uri="{FF2B5EF4-FFF2-40B4-BE49-F238E27FC236}">
                <a16:creationId xmlns:a16="http://schemas.microsoft.com/office/drawing/2014/main" id="{8D5D61A3-12A0-2EE5-6BE0-97A21480E1C7}"/>
              </a:ext>
            </a:extLst>
          </p:cNvPr>
          <p:cNvSpPr>
            <a:spLocks noGrp="1"/>
          </p:cNvSpPr>
          <p:nvPr>
            <p:ph idx="1"/>
          </p:nvPr>
        </p:nvSpPr>
        <p:spPr>
          <a:xfrm>
            <a:off x="358219" y="1112363"/>
            <a:ext cx="11585541" cy="5632661"/>
          </a:xfrm>
        </p:spPr>
        <p:txBody>
          <a:bodyPr>
            <a:normAutofit/>
          </a:bodyPr>
          <a:lstStyle/>
          <a:p>
            <a:pPr algn="l">
              <a:buFont typeface="Arial" panose="020B0604020202020204" pitchFamily="34" charset="0"/>
              <a:buChar char="•"/>
            </a:pPr>
            <a:r>
              <a:rPr lang="cs-CZ" sz="2800" b="0" i="0" dirty="0">
                <a:solidFill>
                  <a:srgbClr val="000000"/>
                </a:solidFill>
                <a:effectLst/>
                <a:latin typeface="open_sansregular"/>
              </a:rPr>
              <a:t>přihlášky na SŠ v digitální podobě</a:t>
            </a:r>
          </a:p>
          <a:p>
            <a:pPr marL="742950" lvl="1" indent="-285750" algn="l">
              <a:buFont typeface="Arial" panose="020B0604020202020204" pitchFamily="34" charset="0"/>
              <a:buChar char="•"/>
            </a:pPr>
            <a:r>
              <a:rPr lang="cs-CZ" sz="2800" b="0" i="0" dirty="0">
                <a:solidFill>
                  <a:srgbClr val="000000"/>
                </a:solidFill>
                <a:effectLst/>
                <a:latin typeface="open_sansregular"/>
              </a:rPr>
              <a:t>3 způsoby podání přihlášek</a:t>
            </a:r>
          </a:p>
          <a:p>
            <a:pPr algn="l">
              <a:buFont typeface="Arial" panose="020B0604020202020204" pitchFamily="34" charset="0"/>
              <a:buChar char="•"/>
            </a:pPr>
            <a:r>
              <a:rPr lang="cs-CZ" sz="2800" b="0" i="0" dirty="0">
                <a:solidFill>
                  <a:srgbClr val="000000"/>
                </a:solidFill>
                <a:effectLst/>
                <a:latin typeface="open_sansregular"/>
              </a:rPr>
              <a:t>až 3 přihlášky na 3 střední školy (+ 2 přihlášky na obory s talentovou zkouškou)</a:t>
            </a:r>
          </a:p>
          <a:p>
            <a:pPr algn="l">
              <a:buFont typeface="Arial" panose="020B0604020202020204" pitchFamily="34" charset="0"/>
              <a:buChar char="•"/>
            </a:pPr>
            <a:r>
              <a:rPr lang="cs-CZ" sz="2800" b="0" i="0" dirty="0">
                <a:solidFill>
                  <a:srgbClr val="000000"/>
                </a:solidFill>
                <a:effectLst/>
                <a:latin typeface="open_sansregular"/>
              </a:rPr>
              <a:t>prioritizace škol na přihlášce - DŮLEŽITÉ POŘADÍ ŠKOL NA PŘIHLÁŠCE</a:t>
            </a:r>
          </a:p>
          <a:p>
            <a:pPr algn="l">
              <a:buFont typeface="Arial" panose="020B0604020202020204" pitchFamily="34" charset="0"/>
              <a:buChar char="•"/>
            </a:pPr>
            <a:r>
              <a:rPr lang="cs-CZ" sz="2800" b="0" i="0" dirty="0">
                <a:solidFill>
                  <a:srgbClr val="0000FF"/>
                </a:solidFill>
                <a:effectLst/>
                <a:latin typeface="open_sansbold"/>
              </a:rPr>
              <a:t>podání přihlášek 1. - </a:t>
            </a:r>
            <a:r>
              <a:rPr lang="cs-CZ" sz="2800" dirty="0">
                <a:solidFill>
                  <a:srgbClr val="0000FF"/>
                </a:solidFill>
                <a:latin typeface="open_sansbold"/>
              </a:rPr>
              <a:t>20</a:t>
            </a:r>
            <a:r>
              <a:rPr lang="cs-CZ" sz="2800" b="0" i="0" dirty="0">
                <a:solidFill>
                  <a:srgbClr val="0000FF"/>
                </a:solidFill>
                <a:effectLst/>
                <a:latin typeface="open_sansbold"/>
              </a:rPr>
              <a:t>.2. 2025 (včetně oborů s talentovými zkouškami)</a:t>
            </a:r>
            <a:endParaRPr lang="cs-CZ" sz="2800" b="0" i="0" dirty="0">
              <a:solidFill>
                <a:srgbClr val="0000FF"/>
              </a:solidFill>
              <a:effectLst/>
              <a:latin typeface="open_sansregular"/>
            </a:endParaRPr>
          </a:p>
          <a:p>
            <a:pPr algn="l">
              <a:buFont typeface="Arial" panose="020B0604020202020204" pitchFamily="34" charset="0"/>
              <a:buChar char="•"/>
            </a:pPr>
            <a:r>
              <a:rPr lang="cs-CZ" sz="2800" b="0" i="0" dirty="0">
                <a:solidFill>
                  <a:srgbClr val="000000"/>
                </a:solidFill>
                <a:effectLst/>
                <a:latin typeface="open_sansregular"/>
              </a:rPr>
              <a:t>přílohy k přihlášce v prostých kopiích v systému nebo fyzicky</a:t>
            </a:r>
          </a:p>
          <a:p>
            <a:pPr marL="742950" lvl="1" indent="-285750" algn="l">
              <a:buFont typeface="Arial" panose="020B0604020202020204" pitchFamily="34" charset="0"/>
              <a:buChar char="•"/>
            </a:pPr>
            <a:r>
              <a:rPr lang="cs-CZ" sz="2800" b="0" i="0" dirty="0">
                <a:solidFill>
                  <a:srgbClr val="000000"/>
                </a:solidFill>
                <a:effectLst/>
                <a:latin typeface="open_sansregular"/>
              </a:rPr>
              <a:t>potvrzení od lékaře je samostatnou přílohou k přihlášce - vyplněný tiskopis vám potvrdí lékař</a:t>
            </a:r>
          </a:p>
          <a:p>
            <a:pPr marL="742950" lvl="1" indent="-285750" algn="l">
              <a:buFont typeface="Arial" panose="020B0604020202020204" pitchFamily="34" charset="0"/>
              <a:buChar char="•"/>
            </a:pPr>
            <a:r>
              <a:rPr lang="cs-CZ" sz="2800" b="0" i="0" dirty="0">
                <a:solidFill>
                  <a:srgbClr val="000000"/>
                </a:solidFill>
                <a:effectLst/>
                <a:latin typeface="open_sansregular"/>
              </a:rPr>
              <a:t>výpis hodnocení je také samostatnou přílohou k přihlášce - obdržíte od školy</a:t>
            </a:r>
          </a:p>
          <a:p>
            <a:pPr algn="l">
              <a:buFont typeface="Arial" panose="020B0604020202020204" pitchFamily="34" charset="0"/>
              <a:buChar char="•"/>
            </a:pPr>
            <a:r>
              <a:rPr lang="cs-CZ" sz="2800" b="0" i="0" dirty="0">
                <a:solidFill>
                  <a:srgbClr val="000000"/>
                </a:solidFill>
                <a:effectLst/>
                <a:latin typeface="open_sansregular"/>
              </a:rPr>
              <a:t>prospěch ze ZŠ je volitelné kritérium pro SŠ</a:t>
            </a:r>
          </a:p>
        </p:txBody>
      </p:sp>
      <p:sp>
        <p:nvSpPr>
          <p:cNvPr id="4" name="Zástupný symbol pro číslo snímku 3">
            <a:extLst>
              <a:ext uri="{FF2B5EF4-FFF2-40B4-BE49-F238E27FC236}">
                <a16:creationId xmlns:a16="http://schemas.microsoft.com/office/drawing/2014/main" id="{EA1B6997-3060-CAB5-F036-35CD92660827}"/>
              </a:ext>
            </a:extLst>
          </p:cNvPr>
          <p:cNvSpPr>
            <a:spLocks noGrp="1"/>
          </p:cNvSpPr>
          <p:nvPr>
            <p:ph type="sldNum" sz="quarter" idx="12"/>
          </p:nvPr>
        </p:nvSpPr>
        <p:spPr/>
        <p:txBody>
          <a:bodyPr/>
          <a:lstStyle/>
          <a:p>
            <a:fld id="{323BD8D3-A9DD-40CB-A396-ADCE34852C74}" type="slidenum">
              <a:rPr lang="cs-CZ" smtClean="0"/>
              <a:pPr/>
              <a:t>2</a:t>
            </a:fld>
            <a:endParaRPr lang="cs-CZ"/>
          </a:p>
        </p:txBody>
      </p:sp>
    </p:spTree>
    <p:extLst>
      <p:ext uri="{BB962C8B-B14F-4D97-AF65-F5344CB8AC3E}">
        <p14:creationId xmlns:p14="http://schemas.microsoft.com/office/powerpoint/2010/main" val="1249821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23BD8D3-A9DD-40CB-A396-ADCE34852C74}" type="slidenum">
              <a:rPr lang="cs-CZ" smtClean="0"/>
              <a:pPr/>
              <a:t>20</a:t>
            </a:fld>
            <a:endParaRPr lang="cs-CZ"/>
          </a:p>
        </p:txBody>
      </p:sp>
      <p:sp>
        <p:nvSpPr>
          <p:cNvPr id="3" name="Obdélník 2"/>
          <p:cNvSpPr/>
          <p:nvPr/>
        </p:nvSpPr>
        <p:spPr>
          <a:xfrm>
            <a:off x="605927" y="669504"/>
            <a:ext cx="11116019" cy="4401205"/>
          </a:xfrm>
          <a:prstGeom prst="rect">
            <a:avLst/>
          </a:prstGeom>
        </p:spPr>
        <p:txBody>
          <a:bodyPr wrap="square">
            <a:spAutoFit/>
          </a:bodyPr>
          <a:lstStyle/>
          <a:p>
            <a:pPr algn="ctr"/>
            <a:r>
              <a:rPr lang="cs-CZ" sz="4000" dirty="0"/>
              <a:t>Úpravy podmínek přijímacího řízení</a:t>
            </a:r>
          </a:p>
          <a:p>
            <a:pPr algn="ctr"/>
            <a:endParaRPr lang="cs-CZ" sz="4000" dirty="0"/>
          </a:p>
          <a:p>
            <a:r>
              <a:rPr lang="cs-CZ" sz="2800" b="1" dirty="0"/>
              <a:t>Uchazeči se speciálními vzdělávacími potřebami</a:t>
            </a:r>
          </a:p>
          <a:p>
            <a:endParaRPr lang="cs-CZ" sz="2800" b="1" dirty="0"/>
          </a:p>
          <a:p>
            <a:r>
              <a:rPr lang="cs-CZ" sz="2400" dirty="0"/>
              <a:t>V souladu s ustanovením § 16 odst. 1 a 2 písm. c školského zákona mají nárok na úpravu podmínek přijímacího řízení </a:t>
            </a:r>
            <a:r>
              <a:rPr lang="cs-CZ" sz="2400" dirty="0">
                <a:hlinkClick r:id="rId2"/>
              </a:rPr>
              <a:t>uchazeči se speciálními vzdělávacími potřebami</a:t>
            </a:r>
            <a:r>
              <a:rPr lang="cs-CZ" sz="2400" dirty="0"/>
              <a:t>, tj. osoby, které k naplnění svých vzdělávacích možností nebo k uplatnění nebo užívání svých práv na rovnoprávném základě s ostatními potřebují poskytnutí podpůrných opatření. Podpůrnými opatřeními se rozumí nezbytné úpravy přijímacího řízení odpovídající zdravotnímu stavu, kulturnímu prostředí nebo jiným životním podmínkám uchazeče.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23BD8D3-A9DD-40CB-A396-ADCE34852C74}" type="slidenum">
              <a:rPr lang="cs-CZ" smtClean="0"/>
              <a:pPr/>
              <a:t>21</a:t>
            </a:fld>
            <a:endParaRPr lang="cs-CZ"/>
          </a:p>
        </p:txBody>
      </p:sp>
      <p:sp>
        <p:nvSpPr>
          <p:cNvPr id="3" name="Obdélník 2"/>
          <p:cNvSpPr/>
          <p:nvPr/>
        </p:nvSpPr>
        <p:spPr>
          <a:xfrm>
            <a:off x="561863" y="99767"/>
            <a:ext cx="11204153" cy="5386090"/>
          </a:xfrm>
          <a:prstGeom prst="rect">
            <a:avLst/>
          </a:prstGeom>
        </p:spPr>
        <p:txBody>
          <a:bodyPr wrap="square">
            <a:spAutoFit/>
          </a:bodyPr>
          <a:lstStyle/>
          <a:p>
            <a:pPr algn="ctr"/>
            <a:r>
              <a:rPr lang="cs-CZ" sz="4000" dirty="0"/>
              <a:t>Hodnocení zkoušky</a:t>
            </a:r>
          </a:p>
          <a:p>
            <a:pPr algn="ctr"/>
            <a:endParaRPr lang="cs-CZ" sz="4000" dirty="0"/>
          </a:p>
          <a:p>
            <a:r>
              <a:rPr lang="cs-CZ" sz="2400" dirty="0"/>
              <a:t>Pokud se jednotná přijímací zkouška v daném oboru vzdělání koná, je pouze </a:t>
            </a:r>
            <a:r>
              <a:rPr lang="cs-CZ" sz="2400" b="1" dirty="0"/>
              <a:t>jednou z částí přijímacího řízení</a:t>
            </a:r>
            <a:r>
              <a:rPr lang="cs-CZ" sz="2400" dirty="0"/>
              <a:t>. Při rozhodování o přijetí uchazeče ke vzdělávání </a:t>
            </a:r>
            <a:r>
              <a:rPr lang="cs-CZ" sz="2400" b="1" dirty="0"/>
              <a:t>školy mohou zohlednit i další kritéria</a:t>
            </a:r>
            <a:r>
              <a:rPr lang="cs-CZ" sz="2400" dirty="0"/>
              <a:t>, např. výsledky předchozího vzdělávání, výsledky školních přijímacích zkoušek či pohovorů, umístění na různých soutěžích a olympiádách apod. </a:t>
            </a:r>
          </a:p>
          <a:p>
            <a:r>
              <a:rPr lang="cs-CZ" sz="2400" dirty="0"/>
              <a:t>Hodnocení jednotné přijímací zkoušky se na celkovém hodnocení splnění kritérií přijímacího řízení podílí nejméně </a:t>
            </a:r>
            <a:r>
              <a:rPr lang="cs-CZ" sz="2400" b="1" dirty="0"/>
              <a:t>60 %</a:t>
            </a:r>
            <a:r>
              <a:rPr lang="cs-CZ" sz="2400" dirty="0"/>
              <a:t>; v případě přijímacího řízení do oboru Gymnázium se sportovní přípravou nejméně </a:t>
            </a:r>
            <a:r>
              <a:rPr lang="cs-CZ" sz="2400" b="1" dirty="0"/>
              <a:t>40 %</a:t>
            </a:r>
            <a:r>
              <a:rPr lang="cs-CZ" sz="2400" dirty="0"/>
              <a:t>. </a:t>
            </a:r>
          </a:p>
          <a:p>
            <a:endParaRPr lang="cs-CZ" sz="2400" dirty="0"/>
          </a:p>
          <a:p>
            <a:r>
              <a:rPr lang="cs-CZ" sz="2400" dirty="0"/>
              <a:t>Škola do výsledku přijímacího řízení zohledňuje vždy </a:t>
            </a:r>
            <a:r>
              <a:rPr lang="cs-CZ" sz="2400" b="1" dirty="0"/>
              <a:t>pouze lepší výsledek</a:t>
            </a:r>
            <a:r>
              <a:rPr lang="cs-CZ" sz="2400" dirty="0"/>
              <a:t> </a:t>
            </a:r>
            <a:r>
              <a:rPr lang="cs-CZ" sz="2400" b="1" dirty="0"/>
              <a:t>testu z příslušného předmětu</a:t>
            </a:r>
            <a:r>
              <a:rPr lang="cs-CZ" sz="2400" dirty="0"/>
              <a:t>.</a:t>
            </a:r>
          </a:p>
          <a:p>
            <a:endParaRPr lang="cs-CZ"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23BD8D3-A9DD-40CB-A396-ADCE34852C74}" type="slidenum">
              <a:rPr lang="cs-CZ" smtClean="0"/>
              <a:pPr/>
              <a:t>22</a:t>
            </a:fld>
            <a:endParaRPr lang="cs-CZ"/>
          </a:p>
        </p:txBody>
      </p:sp>
      <p:sp>
        <p:nvSpPr>
          <p:cNvPr id="4" name="TextovéPole 3"/>
          <p:cNvSpPr txBox="1"/>
          <p:nvPr/>
        </p:nvSpPr>
        <p:spPr>
          <a:xfrm>
            <a:off x="716097" y="1729648"/>
            <a:ext cx="11250125" cy="4801314"/>
          </a:xfrm>
          <a:prstGeom prst="rect">
            <a:avLst/>
          </a:prstGeom>
          <a:noFill/>
        </p:spPr>
        <p:txBody>
          <a:bodyPr wrap="square" rtlCol="0">
            <a:spAutoFit/>
          </a:bodyPr>
          <a:lstStyle/>
          <a:p>
            <a:pPr fontAlgn="base"/>
            <a:r>
              <a:rPr lang="cs-CZ" sz="2400" b="1" dirty="0"/>
              <a:t>Jednodušší </a:t>
            </a:r>
            <a:r>
              <a:rPr lang="cs-CZ" sz="2400" b="1" dirty="0" err="1"/>
              <a:t>pozkoušková</a:t>
            </a:r>
            <a:r>
              <a:rPr lang="cs-CZ" sz="2400" b="1" dirty="0"/>
              <a:t> administrativa</a:t>
            </a:r>
          </a:p>
          <a:p>
            <a:pPr fontAlgn="base"/>
            <a:r>
              <a:rPr lang="cs-CZ" sz="2400" dirty="0"/>
              <a:t>Elektronický systém </a:t>
            </a:r>
            <a:r>
              <a:rPr lang="cs-CZ" sz="2400" b="1" dirty="0"/>
              <a:t>rozřadí většinu uchazečů</a:t>
            </a:r>
            <a:r>
              <a:rPr lang="cs-CZ" sz="2400" dirty="0"/>
              <a:t> na školy dle priority a výsledku JPZ (+ dalších </a:t>
            </a:r>
            <a:r>
              <a:rPr lang="cs-CZ" sz="2400" dirty="0">
                <a:hlinkClick r:id="rId2"/>
              </a:rPr>
              <a:t>školních kritérií</a:t>
            </a:r>
            <a:r>
              <a:rPr lang="cs-CZ" sz="2400" dirty="0"/>
              <a:t>) automaticky již v 1. kole. Uchazeč bude umístěn na první školu ze svého pořadí na přihlášce, kde jste se umístil tzv.  „nad čarou“. Nestane se tedy, že byste byli přijati na více škol najednou, jako tomu bylo dříve. Odvolání proti nepřijetí na střední školu </a:t>
            </a:r>
            <a:r>
              <a:rPr lang="cs-CZ" sz="2400" b="1" dirty="0"/>
              <a:t>z kapacitních důvodů ztrácí smysl</a:t>
            </a:r>
            <a:r>
              <a:rPr lang="cs-CZ" sz="2400" dirty="0"/>
              <a:t> a po výsledcích se žák již nebude moci rozhodnout pro jinou školu z přihlášky. Odpadají také zápisové lístky. Existuje možnost vzdát se místa na škole, kam jste přijati, ale </a:t>
            </a:r>
            <a:r>
              <a:rPr lang="cs-CZ" sz="2400" b="1" dirty="0"/>
              <a:t>ztratíte tím celé 1. kolo</a:t>
            </a:r>
            <a:r>
              <a:rPr lang="cs-CZ" sz="2400" dirty="0"/>
              <a:t> a budete se muset na volná místa hlásit ve 2. nebo dalších kolech. Nebude to tedy tak, že se přesunete na další školu z přihlášky.</a:t>
            </a:r>
          </a:p>
          <a:p>
            <a:pPr fontAlgn="base"/>
            <a:r>
              <a:rPr lang="cs-CZ" sz="2400" dirty="0"/>
              <a:t>💡 Zajímá vás, jaký je algoritmus </a:t>
            </a:r>
            <a:r>
              <a:rPr lang="cs-CZ" sz="2400" dirty="0" err="1"/>
              <a:t>CERMATu</a:t>
            </a:r>
            <a:r>
              <a:rPr lang="cs-CZ" sz="2400" dirty="0"/>
              <a:t> pro přiřazování žáků na střední školy? </a:t>
            </a:r>
          </a:p>
          <a:p>
            <a:pPr fontAlgn="base"/>
            <a:r>
              <a:rPr lang="cs-CZ" sz="2400" dirty="0">
                <a:hlinkClick r:id="rId3"/>
              </a:rPr>
              <a:t>https://www.youtube.com/watch?v=uHeUsdQGPm4&amp;ab_channel=jaknaweby</a:t>
            </a:r>
            <a:endParaRPr lang="cs-CZ" sz="2400" dirty="0"/>
          </a:p>
          <a:p>
            <a:endParaRPr lang="cs-CZ" dirty="0"/>
          </a:p>
        </p:txBody>
      </p:sp>
    </p:spTree>
    <p:extLst>
      <p:ext uri="{BB962C8B-B14F-4D97-AF65-F5344CB8AC3E}">
        <p14:creationId xmlns:p14="http://schemas.microsoft.com/office/powerpoint/2010/main" val="3383041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DF361-481B-3B94-4934-B7618BA7555E}"/>
              </a:ext>
            </a:extLst>
          </p:cNvPr>
          <p:cNvSpPr>
            <a:spLocks noGrp="1"/>
          </p:cNvSpPr>
          <p:nvPr>
            <p:ph type="title"/>
          </p:nvPr>
        </p:nvSpPr>
        <p:spPr>
          <a:xfrm>
            <a:off x="729599" y="327189"/>
            <a:ext cx="10838169" cy="370395"/>
          </a:xfrm>
        </p:spPr>
        <p:txBody>
          <a:bodyPr vert="horz" lIns="0" tIns="0" rIns="0" bIns="0" rtlCol="0" anchor="t" anchorCtr="0">
            <a:noAutofit/>
          </a:bodyPr>
          <a:lstStyle/>
          <a:p>
            <a:r>
              <a:rPr lang="cs-CZ" sz="2800" dirty="0">
                <a:latin typeface="Calibri"/>
                <a:cs typeface="Calibri"/>
              </a:rPr>
              <a:t>Obory vzdělání s talentovými zkouškami (TZ)</a:t>
            </a:r>
            <a:br>
              <a:rPr lang="cs-CZ" sz="2800" dirty="0">
                <a:latin typeface="Calibri"/>
                <a:cs typeface="Calibri"/>
              </a:rPr>
            </a:br>
            <a:endParaRPr lang="cs-CZ" sz="2800" dirty="0">
              <a:latin typeface="Calibri"/>
              <a:cs typeface="Calibri"/>
            </a:endParaRPr>
          </a:p>
        </p:txBody>
      </p:sp>
      <p:sp>
        <p:nvSpPr>
          <p:cNvPr id="3" name="Zástupný obsah 2">
            <a:extLst>
              <a:ext uri="{FF2B5EF4-FFF2-40B4-BE49-F238E27FC236}">
                <a16:creationId xmlns:a16="http://schemas.microsoft.com/office/drawing/2014/main" id="{F36901B7-1777-E88B-3298-43D01378738E}"/>
              </a:ext>
            </a:extLst>
          </p:cNvPr>
          <p:cNvSpPr>
            <a:spLocks noGrp="1"/>
          </p:cNvSpPr>
          <p:nvPr>
            <p:ph idx="1"/>
          </p:nvPr>
        </p:nvSpPr>
        <p:spPr>
          <a:xfrm>
            <a:off x="729599" y="801278"/>
            <a:ext cx="10835860" cy="5729533"/>
          </a:xfrm>
        </p:spPr>
        <p:txBody>
          <a:bodyPr vert="horz" lIns="0" tIns="0" rIns="0" bIns="0" rtlCol="0" anchor="t">
            <a:noAutofit/>
          </a:bodyPr>
          <a:lstStyle/>
          <a:p>
            <a:pPr marL="320040" indent="-320040">
              <a:spcAft>
                <a:spcPts val="1500"/>
              </a:spcAft>
              <a:buFont typeface="Symbol" panose="05050102010706020507" pitchFamily="18" charset="2"/>
              <a:buChar char=""/>
              <a:tabLst>
                <a:tab pos="228600" algn="l"/>
              </a:tabLst>
            </a:pPr>
            <a:r>
              <a:rPr lang="cs-CZ" sz="1600" dirty="0"/>
              <a:t>Obory s talentovou zkouškou se rozumí obory středního vzdělání, kde je rámcovým vzdělávacím programem stanoveno jako součást přijímacího řízení ke vzdělávání vykonání talentové zkoušky. </a:t>
            </a:r>
          </a:p>
          <a:p>
            <a:pPr marL="320040" indent="-320040">
              <a:spcAft>
                <a:spcPts val="1500"/>
              </a:spcAft>
              <a:buFont typeface="Symbol" panose="05050102010706020507" pitchFamily="18" charset="2"/>
              <a:buChar char=""/>
              <a:tabLst>
                <a:tab pos="228600" algn="l"/>
              </a:tabLst>
            </a:pPr>
            <a:r>
              <a:rPr lang="cs-CZ" sz="1600" dirty="0"/>
              <a:t>Jde o následující skupiny oborů: A) Skupina oborů vzdělání 82 (Umění a užité umění) Konzervatoře 82-44-MP/01 Hudba 82-45-MP/01 Zpěv 82-46-MP/01 Tanec (po ukončeném 5. ročníku základní školy) 82-46-MP/02 Současný tanec 82-47-MP/01 Hudebně dramatické umění M 82-41-M/01 Užitá malba 82-41-M/02 Užitá fotografie a media 82-41-M/03 Scénická a výstavní tvorba 82-41-M/04 Průmyslový design 82-41-M/05 Grafický design 82-41-M/06 Výtvarné zpracovaní kovů a drahých kamenů 82-41-M/07 Modelářství a návrhářství oděvů 82-41-M/08 Tvorba hraček a herních předmětů 82-41-M/09 Modelářství a návrhářství obuvi a módních doplňků 82-41-M/10 Řezbářství 82-41-M/11 Design interiéru 82-41-M/12 Výtvarné zpracovaní keramiky a porcelánu 82-41-M/13 Výtvarné zpracovaní skla a světelných objektů 82-41-M/14 Textilní výtvarnictví 82-41-M/15 Tvorba a vzorovaní bižuterie 82-41-M/16 Kamenosochařství 82-41-M/17 Multimediální tvorba 82-41-M/18 Uměleckořemeslná stavba varhan 82-42-M/01 Konzervátorství a restaurátorství 82-44-M/02 Laděni klavíru a příbuzných nástrojů L0 82-48-L/01 Starožitník 82-51-L/01 Uměleckořemeslné zpracovaní kovů 2 82-51-L/02 Uměleckořemeslné zpracovaní dřeva 82-51-L/03 Uměleckořemeslné zpracovaní textilu 82-51-L/04 Uměleckořemeslné zpracovaní kamene a keramiky 82-51-L/05 Uměleckořemeslné zpracovaní skla 82-51-L/06 Uměleckořemeslná stavba hudebních nástrojů H 82-51-H/01 Umělecký kovář, zámečník a pasíř 82-51-H/02 Umělecký truhlář a řezbář 82-51-H/03 Zlatník a klenotník 82-51-H/04 Umělecký keramik 82-51-H/05 Vlásenkář a maskér 82-51-H/06 Umělecký štukatér 82-51-H/07 Umělecký pozlacovač 82-51-H/08 Umělecký sklenář 82-51-H/09 Umělecký rytec J 82-44-J/01 Ladění klavírů a kulturní činnost (2letý) (Navíc existuje obor vzdělání skupiny L5 - 82-51-L/51 Umělecké řemeslné práce. Jde o nástavbové studium, které navazuje na tříletý obor vzdělání kategorie H. Vykonání talentové zkoušky zde není rámcovým vzdělávacím programem stanoveno, tedy následující výjimky se na něj nevztahují.) B) Skupina oborů vzdělání 79 (Gymnázium) 79-42-K/41 Gymnázium se sportovní přípravou (po ukončeném 9. ročníku základní školy) 79-42-K/61 Gymnázium se sportovní přípravou (po ukončeném 7. ročníku základní školy) 79-42-K/81 Gymnázium se sportovní přípravou (po ukončeném 5. ročníku základní školy) </a:t>
            </a:r>
            <a:endParaRPr lang="cs-CZ" sz="2100" dirty="0">
              <a:latin typeface="Calibri" panose="020F0502020204030204" pitchFamily="34" charset="0"/>
              <a:cs typeface="Times New Roman" panose="02020603050405020304" pitchFamily="18" charset="0"/>
            </a:endParaRPr>
          </a:p>
        </p:txBody>
      </p:sp>
      <p:sp>
        <p:nvSpPr>
          <p:cNvPr id="4" name="Zástupný symbol pro číslo snímku 3">
            <a:extLst>
              <a:ext uri="{FF2B5EF4-FFF2-40B4-BE49-F238E27FC236}">
                <a16:creationId xmlns:a16="http://schemas.microsoft.com/office/drawing/2014/main" id="{85D7A329-0B5E-7B23-E846-4A7C27B58804}"/>
              </a:ext>
            </a:extLst>
          </p:cNvPr>
          <p:cNvSpPr>
            <a:spLocks noGrp="1"/>
          </p:cNvSpPr>
          <p:nvPr>
            <p:ph type="sldNum" sz="quarter" idx="12"/>
          </p:nvPr>
        </p:nvSpPr>
        <p:spPr/>
        <p:txBody>
          <a:bodyPr/>
          <a:lstStyle/>
          <a:p>
            <a:fld id="{323BD8D3-A9DD-40CB-A396-ADCE34852C74}" type="slidenum">
              <a:rPr lang="cs-CZ" smtClean="0"/>
              <a:pPr/>
              <a:t>23</a:t>
            </a:fld>
            <a:endParaRPr lang="cs-CZ"/>
          </a:p>
        </p:txBody>
      </p:sp>
    </p:spTree>
    <p:extLst>
      <p:ext uri="{BB962C8B-B14F-4D97-AF65-F5344CB8AC3E}">
        <p14:creationId xmlns:p14="http://schemas.microsoft.com/office/powerpoint/2010/main" val="1937031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DF361-481B-3B94-4934-B7618BA7555E}"/>
              </a:ext>
            </a:extLst>
          </p:cNvPr>
          <p:cNvSpPr>
            <a:spLocks noGrp="1"/>
          </p:cNvSpPr>
          <p:nvPr>
            <p:ph type="title"/>
          </p:nvPr>
        </p:nvSpPr>
        <p:spPr>
          <a:xfrm>
            <a:off x="729599" y="928366"/>
            <a:ext cx="11434516" cy="721529"/>
          </a:xfrm>
        </p:spPr>
        <p:txBody>
          <a:bodyPr>
            <a:normAutofit fontScale="90000"/>
          </a:bodyPr>
          <a:lstStyle/>
          <a:p>
            <a:r>
              <a:rPr lang="cs-CZ" sz="3100" dirty="0">
                <a:latin typeface="Calibri"/>
                <a:cs typeface="Calibri"/>
              </a:rPr>
              <a:t>OBORY VZDĚLÁNÍ S TALENTOVÝMI ZKOUŠKAMI (TZ)</a:t>
            </a:r>
            <a:br>
              <a:rPr lang="cs-CZ" sz="3100" dirty="0">
                <a:latin typeface="Calibri"/>
                <a:cs typeface="Calibri"/>
              </a:rPr>
            </a:br>
            <a:endParaRPr lang="cs-CZ" sz="3100" dirty="0">
              <a:latin typeface="Calibri"/>
              <a:cs typeface="Calibri"/>
            </a:endParaRPr>
          </a:p>
          <a:p>
            <a:endParaRPr lang="cs-CZ" sz="2800" dirty="0">
              <a:latin typeface="Calibri"/>
              <a:cs typeface="Calibri"/>
            </a:endParaRPr>
          </a:p>
        </p:txBody>
      </p:sp>
      <p:sp>
        <p:nvSpPr>
          <p:cNvPr id="3" name="Zástupný obsah 2">
            <a:extLst>
              <a:ext uri="{FF2B5EF4-FFF2-40B4-BE49-F238E27FC236}">
                <a16:creationId xmlns:a16="http://schemas.microsoft.com/office/drawing/2014/main" id="{F36901B7-1777-E88B-3298-43D01378738E}"/>
              </a:ext>
            </a:extLst>
          </p:cNvPr>
          <p:cNvSpPr>
            <a:spLocks noGrp="1"/>
          </p:cNvSpPr>
          <p:nvPr>
            <p:ph idx="1"/>
          </p:nvPr>
        </p:nvSpPr>
        <p:spPr>
          <a:xfrm>
            <a:off x="729599" y="1649896"/>
            <a:ext cx="10747513" cy="4637782"/>
          </a:xfrm>
        </p:spPr>
        <p:txBody>
          <a:bodyPr vert="horz" lIns="0" tIns="0" rIns="0" bIns="0" rtlCol="0" anchor="t">
            <a:noAutofit/>
          </a:bodyPr>
          <a:lstStyle/>
          <a:p>
            <a:pPr marL="320040" indent="-320040">
              <a:spcAft>
                <a:spcPts val="1500"/>
              </a:spcAft>
              <a:buFont typeface="Symbol" panose="05050102010706020507" pitchFamily="18" charset="2"/>
              <a:buChar char=""/>
              <a:tabLst>
                <a:tab pos="228600" algn="l"/>
              </a:tabLst>
            </a:pPr>
            <a:r>
              <a:rPr lang="cs-CZ" sz="3200" dirty="0"/>
              <a:t>Na základě § 60 odst. 2 školského zákona se při přijímacím řízení </a:t>
            </a:r>
            <a:r>
              <a:rPr lang="cs-CZ" sz="3200" dirty="0">
                <a:solidFill>
                  <a:srgbClr val="0000FF"/>
                </a:solidFill>
              </a:rPr>
              <a:t>do oboru vzdělání, v němž je jako součást přijímacího řízení stanovena rámcovým vzdělávacím programem talentová zkouška, nekoná jednotná přijímací zkouška, a to ani do oborů vzdělání s maturitní zkouškou. </a:t>
            </a:r>
          </a:p>
          <a:p>
            <a:pPr marL="320040" indent="-320040">
              <a:spcAft>
                <a:spcPts val="1500"/>
              </a:spcAft>
              <a:buFont typeface="Symbol" panose="05050102010706020507" pitchFamily="18" charset="2"/>
              <a:buChar char=""/>
              <a:tabLst>
                <a:tab pos="228600" algn="l"/>
              </a:tabLst>
            </a:pPr>
            <a:r>
              <a:rPr lang="cs-CZ" sz="3200" dirty="0"/>
              <a:t>Výjimkou je </a:t>
            </a:r>
            <a:r>
              <a:rPr lang="cs-CZ" sz="3200" dirty="0">
                <a:solidFill>
                  <a:srgbClr val="0000FF"/>
                </a:solidFill>
              </a:rPr>
              <a:t>obor vzdělání Gymnázium se sportovní přípravou</a:t>
            </a:r>
            <a:r>
              <a:rPr lang="cs-CZ" sz="3200" dirty="0"/>
              <a:t>, kam se v rámci přijímacího řízení </a:t>
            </a:r>
            <a:r>
              <a:rPr lang="cs-CZ" sz="3200" dirty="0">
                <a:solidFill>
                  <a:srgbClr val="0000FF"/>
                </a:solidFill>
              </a:rPr>
              <a:t>vždy koná jak talentová zkouška, tak jednotná přijímací zkouška. </a:t>
            </a:r>
            <a:endParaRPr lang="cs-CZ" sz="3200" dirty="0">
              <a:solidFill>
                <a:srgbClr val="0000FF"/>
              </a:solidFill>
              <a:latin typeface="Calibri"/>
              <a:cs typeface="Times New Roman"/>
            </a:endParaRPr>
          </a:p>
        </p:txBody>
      </p:sp>
      <p:sp>
        <p:nvSpPr>
          <p:cNvPr id="4" name="Zástupný symbol pro číslo snímku 3">
            <a:extLst>
              <a:ext uri="{FF2B5EF4-FFF2-40B4-BE49-F238E27FC236}">
                <a16:creationId xmlns:a16="http://schemas.microsoft.com/office/drawing/2014/main" id="{85D7A329-0B5E-7B23-E846-4A7C27B58804}"/>
              </a:ext>
            </a:extLst>
          </p:cNvPr>
          <p:cNvSpPr>
            <a:spLocks noGrp="1"/>
          </p:cNvSpPr>
          <p:nvPr>
            <p:ph type="sldNum" sz="quarter" idx="12"/>
          </p:nvPr>
        </p:nvSpPr>
        <p:spPr/>
        <p:txBody>
          <a:bodyPr/>
          <a:lstStyle/>
          <a:p>
            <a:fld id="{323BD8D3-A9DD-40CB-A396-ADCE34852C74}" type="slidenum">
              <a:rPr lang="cs-CZ" smtClean="0"/>
              <a:pPr/>
              <a:t>24</a:t>
            </a:fld>
            <a:endParaRPr lang="cs-CZ"/>
          </a:p>
        </p:txBody>
      </p:sp>
    </p:spTree>
    <p:extLst>
      <p:ext uri="{BB962C8B-B14F-4D97-AF65-F5344CB8AC3E}">
        <p14:creationId xmlns:p14="http://schemas.microsoft.com/office/powerpoint/2010/main" val="4168510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DF361-481B-3B94-4934-B7618BA7555E}"/>
              </a:ext>
            </a:extLst>
          </p:cNvPr>
          <p:cNvSpPr>
            <a:spLocks noGrp="1"/>
          </p:cNvSpPr>
          <p:nvPr>
            <p:ph type="title"/>
          </p:nvPr>
        </p:nvSpPr>
        <p:spPr>
          <a:xfrm>
            <a:off x="729599" y="928366"/>
            <a:ext cx="11434516" cy="721529"/>
          </a:xfrm>
        </p:spPr>
        <p:txBody>
          <a:bodyPr>
            <a:normAutofit fontScale="90000"/>
          </a:bodyPr>
          <a:lstStyle/>
          <a:p>
            <a:r>
              <a:rPr lang="cs-CZ" sz="3100" dirty="0">
                <a:latin typeface="Calibri"/>
                <a:cs typeface="Calibri"/>
              </a:rPr>
              <a:t>OBORY VZDĚLÁNÍ S TALENTOVÝMI ZKOUŠKAMI (TZ)</a:t>
            </a:r>
            <a:br>
              <a:rPr lang="cs-CZ" sz="3100" dirty="0">
                <a:latin typeface="Calibri"/>
                <a:cs typeface="Calibri"/>
              </a:rPr>
            </a:br>
            <a:endParaRPr lang="cs-CZ" sz="3100" dirty="0">
              <a:latin typeface="Calibri"/>
              <a:cs typeface="Calibri"/>
            </a:endParaRPr>
          </a:p>
          <a:p>
            <a:endParaRPr lang="cs-CZ" sz="2800" dirty="0">
              <a:latin typeface="Calibri"/>
              <a:cs typeface="Calibri"/>
            </a:endParaRPr>
          </a:p>
        </p:txBody>
      </p:sp>
      <p:sp>
        <p:nvSpPr>
          <p:cNvPr id="3" name="Zástupný obsah 2">
            <a:extLst>
              <a:ext uri="{FF2B5EF4-FFF2-40B4-BE49-F238E27FC236}">
                <a16:creationId xmlns:a16="http://schemas.microsoft.com/office/drawing/2014/main" id="{F36901B7-1777-E88B-3298-43D01378738E}"/>
              </a:ext>
            </a:extLst>
          </p:cNvPr>
          <p:cNvSpPr>
            <a:spLocks noGrp="1"/>
          </p:cNvSpPr>
          <p:nvPr>
            <p:ph idx="1"/>
          </p:nvPr>
        </p:nvSpPr>
        <p:spPr>
          <a:xfrm>
            <a:off x="729599" y="1649896"/>
            <a:ext cx="10747513" cy="4637782"/>
          </a:xfrm>
        </p:spPr>
        <p:txBody>
          <a:bodyPr vert="horz" lIns="0" tIns="0" rIns="0" bIns="0" rtlCol="0" anchor="t">
            <a:noAutofit/>
          </a:bodyPr>
          <a:lstStyle/>
          <a:p>
            <a:pPr marL="320040" indent="-320040">
              <a:spcAft>
                <a:spcPts val="1500"/>
              </a:spcAft>
              <a:buFont typeface="Symbol" panose="05050102010706020507" pitchFamily="18" charset="2"/>
              <a:buChar char=""/>
              <a:tabLst>
                <a:tab pos="228600" algn="l"/>
              </a:tabLst>
            </a:pPr>
            <a:r>
              <a:rPr lang="cs-CZ" sz="3200" dirty="0"/>
              <a:t>Od školního roku 2024/2025 jsou veškeré </a:t>
            </a:r>
            <a:r>
              <a:rPr lang="cs-CZ" sz="3200" dirty="0">
                <a:solidFill>
                  <a:srgbClr val="0000FF"/>
                </a:solidFill>
              </a:rPr>
              <a:t>termíny související s přijímacím řízením do oborů vzdělání s talentovou zkouškou ve všech kolech přijímacího řízení shodné pro obory vzdělání s talentovými i bez talentových zkoušek, a to včetně termínu pro podání přihlášky. </a:t>
            </a:r>
          </a:p>
          <a:p>
            <a:pPr marL="320040" indent="-320040">
              <a:spcAft>
                <a:spcPts val="1500"/>
              </a:spcAft>
              <a:buFont typeface="Symbol" panose="05050102010706020507" pitchFamily="18" charset="2"/>
              <a:buChar char=""/>
              <a:tabLst>
                <a:tab pos="228600" algn="l"/>
              </a:tabLst>
            </a:pPr>
            <a:r>
              <a:rPr lang="cs-CZ" sz="3200" dirty="0"/>
              <a:t>Konzervatoře mohou jako součást přijímacího řízení stanovit konání školní přijímací zkoušky stejně, jako ostatní obory vzdělání. </a:t>
            </a:r>
            <a:endParaRPr lang="cs-CZ" sz="3200" dirty="0">
              <a:solidFill>
                <a:srgbClr val="0000FF"/>
              </a:solidFill>
              <a:latin typeface="Calibri"/>
              <a:cs typeface="Times New Roman"/>
            </a:endParaRPr>
          </a:p>
        </p:txBody>
      </p:sp>
      <p:sp>
        <p:nvSpPr>
          <p:cNvPr id="4" name="Zástupný symbol pro číslo snímku 3">
            <a:extLst>
              <a:ext uri="{FF2B5EF4-FFF2-40B4-BE49-F238E27FC236}">
                <a16:creationId xmlns:a16="http://schemas.microsoft.com/office/drawing/2014/main" id="{85D7A329-0B5E-7B23-E846-4A7C27B58804}"/>
              </a:ext>
            </a:extLst>
          </p:cNvPr>
          <p:cNvSpPr>
            <a:spLocks noGrp="1"/>
          </p:cNvSpPr>
          <p:nvPr>
            <p:ph type="sldNum" sz="quarter" idx="12"/>
          </p:nvPr>
        </p:nvSpPr>
        <p:spPr/>
        <p:txBody>
          <a:bodyPr/>
          <a:lstStyle/>
          <a:p>
            <a:fld id="{323BD8D3-A9DD-40CB-A396-ADCE34852C74}" type="slidenum">
              <a:rPr lang="cs-CZ" smtClean="0"/>
              <a:pPr/>
              <a:t>25</a:t>
            </a:fld>
            <a:endParaRPr lang="cs-CZ"/>
          </a:p>
        </p:txBody>
      </p:sp>
    </p:spTree>
    <p:extLst>
      <p:ext uri="{BB962C8B-B14F-4D97-AF65-F5344CB8AC3E}">
        <p14:creationId xmlns:p14="http://schemas.microsoft.com/office/powerpoint/2010/main" val="3335434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DF361-481B-3B94-4934-B7618BA7555E}"/>
              </a:ext>
            </a:extLst>
          </p:cNvPr>
          <p:cNvSpPr>
            <a:spLocks noGrp="1"/>
          </p:cNvSpPr>
          <p:nvPr>
            <p:ph type="title"/>
          </p:nvPr>
        </p:nvSpPr>
        <p:spPr>
          <a:xfrm>
            <a:off x="729599" y="928366"/>
            <a:ext cx="11434516" cy="721529"/>
          </a:xfrm>
        </p:spPr>
        <p:txBody>
          <a:bodyPr>
            <a:normAutofit fontScale="90000"/>
          </a:bodyPr>
          <a:lstStyle/>
          <a:p>
            <a:r>
              <a:rPr lang="cs-CZ" sz="3100" dirty="0">
                <a:latin typeface="Calibri"/>
                <a:cs typeface="Calibri"/>
              </a:rPr>
              <a:t>OBORY VZDĚLÁNÍ S TALENTOVÝMI ZKOUŠKAMI (TZ)</a:t>
            </a:r>
            <a:br>
              <a:rPr lang="cs-CZ" sz="3100" dirty="0">
                <a:latin typeface="Calibri"/>
                <a:cs typeface="Calibri"/>
              </a:rPr>
            </a:br>
            <a:endParaRPr lang="cs-CZ" sz="3100" dirty="0">
              <a:latin typeface="Calibri"/>
              <a:cs typeface="Calibri"/>
            </a:endParaRPr>
          </a:p>
          <a:p>
            <a:endParaRPr lang="cs-CZ" sz="2800" dirty="0">
              <a:latin typeface="Calibri"/>
              <a:cs typeface="Calibri"/>
            </a:endParaRPr>
          </a:p>
        </p:txBody>
      </p:sp>
      <p:sp>
        <p:nvSpPr>
          <p:cNvPr id="3" name="Zástupný obsah 2">
            <a:extLst>
              <a:ext uri="{FF2B5EF4-FFF2-40B4-BE49-F238E27FC236}">
                <a16:creationId xmlns:a16="http://schemas.microsoft.com/office/drawing/2014/main" id="{F36901B7-1777-E88B-3298-43D01378738E}"/>
              </a:ext>
            </a:extLst>
          </p:cNvPr>
          <p:cNvSpPr>
            <a:spLocks noGrp="1"/>
          </p:cNvSpPr>
          <p:nvPr>
            <p:ph idx="1"/>
          </p:nvPr>
        </p:nvSpPr>
        <p:spPr>
          <a:xfrm>
            <a:off x="729599" y="1649896"/>
            <a:ext cx="10747513" cy="4637782"/>
          </a:xfrm>
        </p:spPr>
        <p:txBody>
          <a:bodyPr vert="horz" lIns="0" tIns="0" rIns="0" bIns="0" rtlCol="0" anchor="t">
            <a:noAutofit/>
          </a:bodyPr>
          <a:lstStyle/>
          <a:p>
            <a:pPr marL="320040" indent="-320040">
              <a:spcAft>
                <a:spcPts val="1500"/>
              </a:spcAft>
              <a:buFont typeface="Symbol" panose="05050102010706020507" pitchFamily="18" charset="2"/>
              <a:buChar char=""/>
              <a:tabLst>
                <a:tab pos="228600" algn="l"/>
              </a:tabLst>
            </a:pPr>
            <a:r>
              <a:rPr lang="cs-CZ" sz="2400" dirty="0"/>
              <a:t>Uchazeč může podat </a:t>
            </a:r>
            <a:r>
              <a:rPr lang="cs-CZ" sz="2400" dirty="0">
                <a:solidFill>
                  <a:srgbClr val="0000FF"/>
                </a:solidFill>
              </a:rPr>
              <a:t>nejvýše dvě přihlášky pro obor vzdělání s talentovou zkouškou </a:t>
            </a:r>
            <a:r>
              <a:rPr lang="cs-CZ" sz="2400" dirty="0"/>
              <a:t>a </a:t>
            </a:r>
            <a:r>
              <a:rPr lang="cs-CZ" sz="2400" dirty="0">
                <a:solidFill>
                  <a:srgbClr val="0000FF"/>
                </a:solidFill>
              </a:rPr>
              <a:t>nejvýše tři přihlášky pro ostatní obory vzdělání</a:t>
            </a:r>
            <a:r>
              <a:rPr lang="cs-CZ" sz="2400" dirty="0"/>
              <a:t>. Maximálně možný počet podaných přihlášek může být tedy </a:t>
            </a:r>
            <a:r>
              <a:rPr lang="cs-CZ" sz="2400" dirty="0">
                <a:solidFill>
                  <a:srgbClr val="0000FF"/>
                </a:solidFill>
              </a:rPr>
              <a:t>pět</a:t>
            </a:r>
            <a:r>
              <a:rPr lang="cs-CZ" sz="2400" dirty="0"/>
              <a:t>. </a:t>
            </a:r>
          </a:p>
          <a:p>
            <a:pPr marL="320040" indent="-320040">
              <a:spcAft>
                <a:spcPts val="1500"/>
              </a:spcAft>
              <a:buFont typeface="Symbol" panose="05050102010706020507" pitchFamily="18" charset="2"/>
              <a:buChar char=""/>
              <a:tabLst>
                <a:tab pos="228600" algn="l"/>
              </a:tabLst>
            </a:pPr>
            <a:r>
              <a:rPr lang="cs-CZ" sz="2400" dirty="0"/>
              <a:t>Ředitel v prvním kole stanoví min. dva termíny konání talentové zkoušky tak, aby se alespoň jeden termín konal v jiný den než jednotná přijímací zkouška pro daný obor vzdělání. Termíny by se uchazečům měly přidělovat tak, aby nedocházelo k jejich překryvu a s ohledem na termín a místo konání jednotné přijímací zkoušky. V případě, že dojde k překryvu termínů, je možné uchazeči přiznat náhradní termín, pokud se z původního řádně omluví. </a:t>
            </a:r>
          </a:p>
          <a:p>
            <a:pPr marL="320040" indent="-320040">
              <a:spcAft>
                <a:spcPts val="1500"/>
              </a:spcAft>
              <a:buFont typeface="Symbol" panose="05050102010706020507" pitchFamily="18" charset="2"/>
              <a:buChar char=""/>
              <a:tabLst>
                <a:tab pos="228600" algn="l"/>
              </a:tabLst>
            </a:pPr>
            <a:r>
              <a:rPr lang="cs-CZ" sz="2400" dirty="0"/>
              <a:t>Uchazeč může talentovou zkoušku konat jedenkrát v každém oboru středního vzdělání, do kterého podal přihlášku. </a:t>
            </a:r>
            <a:endParaRPr lang="cs-CZ" sz="3200" dirty="0">
              <a:solidFill>
                <a:srgbClr val="0000FF"/>
              </a:solidFill>
              <a:latin typeface="Calibri"/>
              <a:cs typeface="Times New Roman"/>
            </a:endParaRPr>
          </a:p>
        </p:txBody>
      </p:sp>
      <p:sp>
        <p:nvSpPr>
          <p:cNvPr id="4" name="Zástupný symbol pro číslo snímku 3">
            <a:extLst>
              <a:ext uri="{FF2B5EF4-FFF2-40B4-BE49-F238E27FC236}">
                <a16:creationId xmlns:a16="http://schemas.microsoft.com/office/drawing/2014/main" id="{85D7A329-0B5E-7B23-E846-4A7C27B58804}"/>
              </a:ext>
            </a:extLst>
          </p:cNvPr>
          <p:cNvSpPr>
            <a:spLocks noGrp="1"/>
          </p:cNvSpPr>
          <p:nvPr>
            <p:ph type="sldNum" sz="quarter" idx="12"/>
          </p:nvPr>
        </p:nvSpPr>
        <p:spPr/>
        <p:txBody>
          <a:bodyPr/>
          <a:lstStyle/>
          <a:p>
            <a:fld id="{323BD8D3-A9DD-40CB-A396-ADCE34852C74}" type="slidenum">
              <a:rPr lang="cs-CZ" smtClean="0"/>
              <a:pPr/>
              <a:t>26</a:t>
            </a:fld>
            <a:endParaRPr lang="cs-CZ"/>
          </a:p>
        </p:txBody>
      </p:sp>
    </p:spTree>
    <p:extLst>
      <p:ext uri="{BB962C8B-B14F-4D97-AF65-F5344CB8AC3E}">
        <p14:creationId xmlns:p14="http://schemas.microsoft.com/office/powerpoint/2010/main" val="4093665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DF361-481B-3B94-4934-B7618BA7555E}"/>
              </a:ext>
            </a:extLst>
          </p:cNvPr>
          <p:cNvSpPr>
            <a:spLocks noGrp="1"/>
          </p:cNvSpPr>
          <p:nvPr>
            <p:ph type="title"/>
          </p:nvPr>
        </p:nvSpPr>
        <p:spPr>
          <a:xfrm>
            <a:off x="729599" y="928366"/>
            <a:ext cx="11434516" cy="721529"/>
          </a:xfrm>
        </p:spPr>
        <p:txBody>
          <a:bodyPr>
            <a:normAutofit fontScale="90000"/>
          </a:bodyPr>
          <a:lstStyle/>
          <a:p>
            <a:r>
              <a:rPr lang="cs-CZ" sz="3100" dirty="0">
                <a:latin typeface="Calibri"/>
                <a:cs typeface="Calibri"/>
              </a:rPr>
              <a:t>OBORY VZDĚLÁNÍ S TALENTOVÝMI ZKOUŠKAMI (TZ)</a:t>
            </a:r>
            <a:br>
              <a:rPr lang="cs-CZ" sz="3100" dirty="0">
                <a:latin typeface="Calibri"/>
                <a:cs typeface="Calibri"/>
              </a:rPr>
            </a:br>
            <a:endParaRPr lang="cs-CZ" sz="3100" dirty="0">
              <a:latin typeface="Calibri"/>
              <a:cs typeface="Calibri"/>
            </a:endParaRPr>
          </a:p>
          <a:p>
            <a:endParaRPr lang="cs-CZ" sz="2800" dirty="0">
              <a:latin typeface="Calibri"/>
              <a:cs typeface="Calibri"/>
            </a:endParaRPr>
          </a:p>
        </p:txBody>
      </p:sp>
      <p:sp>
        <p:nvSpPr>
          <p:cNvPr id="3" name="Zástupný obsah 2">
            <a:extLst>
              <a:ext uri="{FF2B5EF4-FFF2-40B4-BE49-F238E27FC236}">
                <a16:creationId xmlns:a16="http://schemas.microsoft.com/office/drawing/2014/main" id="{F36901B7-1777-E88B-3298-43D01378738E}"/>
              </a:ext>
            </a:extLst>
          </p:cNvPr>
          <p:cNvSpPr>
            <a:spLocks noGrp="1"/>
          </p:cNvSpPr>
          <p:nvPr>
            <p:ph idx="1"/>
          </p:nvPr>
        </p:nvSpPr>
        <p:spPr>
          <a:xfrm>
            <a:off x="729599" y="1649896"/>
            <a:ext cx="10747513" cy="4637782"/>
          </a:xfrm>
        </p:spPr>
        <p:txBody>
          <a:bodyPr vert="horz" lIns="0" tIns="0" rIns="0" bIns="0" rtlCol="0" anchor="t">
            <a:noAutofit/>
          </a:bodyPr>
          <a:lstStyle/>
          <a:p>
            <a:pPr marL="320040" indent="-320040">
              <a:spcAft>
                <a:spcPts val="1500"/>
              </a:spcAft>
              <a:buFont typeface="Symbol" panose="05050102010706020507" pitchFamily="18" charset="2"/>
              <a:buChar char=""/>
              <a:tabLst>
                <a:tab pos="228600" algn="l"/>
              </a:tabLst>
            </a:pPr>
            <a:r>
              <a:rPr lang="cs-CZ" sz="2400" dirty="0"/>
              <a:t>Ředitel školy, ve které uchazeč přijímací zkoušku koná, zašle </a:t>
            </a:r>
            <a:r>
              <a:rPr lang="cs-CZ" sz="2400" dirty="0">
                <a:solidFill>
                  <a:srgbClr val="0000FF"/>
                </a:solidFill>
              </a:rPr>
              <a:t>pozvánku uchazeči </a:t>
            </a:r>
            <a:r>
              <a:rPr lang="cs-CZ" sz="2400" dirty="0"/>
              <a:t>ke konání v prvním kole přijímacího řízení </a:t>
            </a:r>
            <a:r>
              <a:rPr lang="cs-CZ" sz="2400" dirty="0">
                <a:solidFill>
                  <a:srgbClr val="0000FF"/>
                </a:solidFill>
              </a:rPr>
              <a:t>nejpozději 14 dnů před konáním zkoušky </a:t>
            </a:r>
            <a:r>
              <a:rPr lang="cs-CZ" sz="2400" dirty="0"/>
              <a:t>nebo rozhovoru. Pozvánku ke konání zkoušky </a:t>
            </a:r>
            <a:r>
              <a:rPr lang="cs-CZ" sz="2400" dirty="0">
                <a:solidFill>
                  <a:srgbClr val="0000FF"/>
                </a:solidFill>
              </a:rPr>
              <a:t>v konzervatoři </a:t>
            </a:r>
            <a:r>
              <a:rPr lang="cs-CZ" sz="2400" dirty="0"/>
              <a:t>zašle ředitel školy </a:t>
            </a:r>
            <a:r>
              <a:rPr lang="cs-CZ" sz="2400" dirty="0">
                <a:solidFill>
                  <a:srgbClr val="0000FF"/>
                </a:solidFill>
              </a:rPr>
              <a:t>nejpozději 7 dnů před konáním zkoušky. </a:t>
            </a:r>
          </a:p>
          <a:p>
            <a:pPr marL="320040" indent="-320040">
              <a:spcAft>
                <a:spcPts val="1500"/>
              </a:spcAft>
              <a:buFont typeface="Symbol" panose="05050102010706020507" pitchFamily="18" charset="2"/>
              <a:buChar char=""/>
              <a:tabLst>
                <a:tab pos="228600" algn="l"/>
              </a:tabLst>
            </a:pPr>
            <a:r>
              <a:rPr lang="cs-CZ" sz="2400" dirty="0"/>
              <a:t>Pozvánka obsahuje zejména údaje o místu, dni a čase konání zkoušky a seznam povolených pomůcek pro jejich konání. </a:t>
            </a:r>
          </a:p>
          <a:p>
            <a:pPr marL="320040" indent="-320040">
              <a:spcAft>
                <a:spcPts val="1500"/>
              </a:spcAft>
              <a:buFont typeface="Symbol" panose="05050102010706020507" pitchFamily="18" charset="2"/>
              <a:buChar char=""/>
              <a:tabLst>
                <a:tab pos="228600" algn="l"/>
              </a:tabLst>
            </a:pPr>
            <a:r>
              <a:rPr lang="cs-CZ" sz="2400" dirty="0"/>
              <a:t>Pokud se pro vážné důvody k talentové zkoušce v určeném termínu nemůže uchazeč dostavit, může </a:t>
            </a:r>
            <a:r>
              <a:rPr lang="cs-CZ" sz="2400" dirty="0">
                <a:solidFill>
                  <a:srgbClr val="0000FF"/>
                </a:solidFill>
              </a:rPr>
              <a:t>nejpozději do 3 pracovních dnů</a:t>
            </a:r>
            <a:r>
              <a:rPr lang="cs-CZ" sz="2400" dirty="0"/>
              <a:t> po termínu stanoveném pro zkoušku svoji neúčast řádně písemně </a:t>
            </a:r>
            <a:r>
              <a:rPr lang="cs-CZ" sz="2400" dirty="0">
                <a:solidFill>
                  <a:srgbClr val="0000FF"/>
                </a:solidFill>
              </a:rPr>
              <a:t>omluvit řediteli školy, kde měl zkoušku konat </a:t>
            </a:r>
            <a:r>
              <a:rPr lang="cs-CZ" sz="2400" dirty="0"/>
              <a:t>(tím fakticky </a:t>
            </a:r>
            <a:r>
              <a:rPr lang="cs-CZ" sz="2400" dirty="0">
                <a:solidFill>
                  <a:srgbClr val="0000FF"/>
                </a:solidFill>
              </a:rPr>
              <a:t>žádá o stanovení náhradního termínu </a:t>
            </a:r>
            <a:r>
              <a:rPr lang="cs-CZ" sz="2400" dirty="0"/>
              <a:t>pro její vykonání). Pokud je omluva uznána, koná zkoušku v náhradním termínu. </a:t>
            </a:r>
            <a:endParaRPr lang="cs-CZ" sz="3200" dirty="0">
              <a:solidFill>
                <a:srgbClr val="0000FF"/>
              </a:solidFill>
              <a:latin typeface="Calibri"/>
              <a:cs typeface="Times New Roman"/>
            </a:endParaRPr>
          </a:p>
        </p:txBody>
      </p:sp>
      <p:sp>
        <p:nvSpPr>
          <p:cNvPr id="4" name="Zástupný symbol pro číslo snímku 3">
            <a:extLst>
              <a:ext uri="{FF2B5EF4-FFF2-40B4-BE49-F238E27FC236}">
                <a16:creationId xmlns:a16="http://schemas.microsoft.com/office/drawing/2014/main" id="{85D7A329-0B5E-7B23-E846-4A7C27B58804}"/>
              </a:ext>
            </a:extLst>
          </p:cNvPr>
          <p:cNvSpPr>
            <a:spLocks noGrp="1"/>
          </p:cNvSpPr>
          <p:nvPr>
            <p:ph type="sldNum" sz="quarter" idx="12"/>
          </p:nvPr>
        </p:nvSpPr>
        <p:spPr/>
        <p:txBody>
          <a:bodyPr/>
          <a:lstStyle/>
          <a:p>
            <a:fld id="{323BD8D3-A9DD-40CB-A396-ADCE34852C74}" type="slidenum">
              <a:rPr lang="cs-CZ" smtClean="0"/>
              <a:pPr/>
              <a:t>27</a:t>
            </a:fld>
            <a:endParaRPr lang="cs-CZ"/>
          </a:p>
        </p:txBody>
      </p:sp>
    </p:spTree>
    <p:extLst>
      <p:ext uri="{BB962C8B-B14F-4D97-AF65-F5344CB8AC3E}">
        <p14:creationId xmlns:p14="http://schemas.microsoft.com/office/powerpoint/2010/main" val="1142683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DF361-481B-3B94-4934-B7618BA7555E}"/>
              </a:ext>
            </a:extLst>
          </p:cNvPr>
          <p:cNvSpPr>
            <a:spLocks noGrp="1"/>
          </p:cNvSpPr>
          <p:nvPr>
            <p:ph type="title"/>
          </p:nvPr>
        </p:nvSpPr>
        <p:spPr>
          <a:xfrm>
            <a:off x="729599" y="916450"/>
            <a:ext cx="10838169" cy="622138"/>
          </a:xfrm>
        </p:spPr>
        <p:txBody>
          <a:bodyPr vert="horz" lIns="0" tIns="0" rIns="0" bIns="0" rtlCol="0" anchor="t" anchorCtr="0">
            <a:noAutofit/>
          </a:bodyPr>
          <a:lstStyle/>
          <a:p>
            <a:r>
              <a:rPr lang="cs-CZ" sz="2800" dirty="0">
                <a:solidFill>
                  <a:srgbClr val="418E96"/>
                </a:solidFill>
                <a:latin typeface="Calibri"/>
                <a:cs typeface="Calibri"/>
              </a:rPr>
              <a:t>Termíny pro 1. kolo</a:t>
            </a:r>
            <a:br>
              <a:rPr lang="cs-CZ" sz="2800" dirty="0"/>
            </a:br>
            <a:br>
              <a:rPr lang="cs-CZ" sz="2800" dirty="0"/>
            </a:br>
            <a:br>
              <a:rPr lang="cs-CZ" sz="2800" dirty="0"/>
            </a:br>
            <a:br>
              <a:rPr lang="cs-CZ" sz="2800" dirty="0"/>
            </a:br>
            <a:br>
              <a:rPr lang="cs-CZ" sz="2800" dirty="0"/>
            </a:br>
            <a:br>
              <a:rPr lang="cs-CZ" sz="2800" dirty="0"/>
            </a:br>
            <a:endParaRPr lang="cs-CZ" sz="2800" dirty="0">
              <a:cs typeface="Calibri"/>
            </a:endParaRPr>
          </a:p>
        </p:txBody>
      </p:sp>
      <p:sp>
        <p:nvSpPr>
          <p:cNvPr id="3" name="Zástupný obsah 2">
            <a:extLst>
              <a:ext uri="{FF2B5EF4-FFF2-40B4-BE49-F238E27FC236}">
                <a16:creationId xmlns:a16="http://schemas.microsoft.com/office/drawing/2014/main" id="{F36901B7-1777-E88B-3298-43D01378738E}"/>
              </a:ext>
            </a:extLst>
          </p:cNvPr>
          <p:cNvSpPr>
            <a:spLocks noGrp="1"/>
          </p:cNvSpPr>
          <p:nvPr>
            <p:ph idx="1"/>
          </p:nvPr>
        </p:nvSpPr>
        <p:spPr>
          <a:xfrm>
            <a:off x="729599" y="1630837"/>
            <a:ext cx="10655927" cy="4553147"/>
          </a:xfrm>
        </p:spPr>
        <p:txBody>
          <a:bodyPr vert="horz" lIns="0" tIns="0" rIns="0" bIns="0" rtlCol="0" anchor="t">
            <a:noAutofit/>
          </a:bodyPr>
          <a:lstStyle/>
          <a:p>
            <a:pPr algn="l" fontAlgn="base"/>
            <a:r>
              <a:rPr lang="cs-CZ" sz="2400" b="1" i="0" dirty="0">
                <a:solidFill>
                  <a:srgbClr val="0F2325"/>
                </a:solidFill>
                <a:effectLst/>
                <a:latin typeface="Montserrat" panose="020F0502020204030204" pitchFamily="2" charset="-18"/>
              </a:rPr>
              <a:t>Termín školních a talentových zkoušek (2 řádné termíny) v 1. kole:</a:t>
            </a:r>
          </a:p>
          <a:p>
            <a:pPr algn="l" fontAlgn="base"/>
            <a:r>
              <a:rPr lang="cs-CZ" sz="2400" b="1" i="0" dirty="0">
                <a:solidFill>
                  <a:srgbClr val="FF0000"/>
                </a:solidFill>
                <a:effectLst/>
                <a:latin typeface="Montserrat" panose="020F0502020204030204" pitchFamily="2" charset="-18"/>
              </a:rPr>
              <a:t>v pracovních dnech od (15. března) 17. do 23. dubna 2025</a:t>
            </a:r>
            <a:endParaRPr lang="cs-CZ" sz="2400" b="1" i="0" dirty="0">
              <a:solidFill>
                <a:srgbClr val="01636D"/>
              </a:solidFill>
              <a:effectLst/>
              <a:latin typeface="Montserrat" panose="020F0502020204030204" pitchFamily="2" charset="-18"/>
            </a:endParaRPr>
          </a:p>
          <a:p>
            <a:pPr algn="l" fontAlgn="base"/>
            <a:r>
              <a:rPr lang="cs-CZ" sz="2400" b="0" i="0" dirty="0">
                <a:solidFill>
                  <a:srgbClr val="0F2325"/>
                </a:solidFill>
                <a:effectLst/>
                <a:latin typeface="Nunito" panose="020F0502020204030204" pitchFamily="2" charset="-18"/>
              </a:rPr>
              <a:t>Termín pro konání alespoň jednoho náhradního termínu je stanoven v pracovních dnech od 24. dubna do 5. května 2025; termíny jsou stanoveny tak, aby se alespoň jeden termín konal v jiný den než jednotná zkouška.</a:t>
            </a:r>
          </a:p>
          <a:p>
            <a:pPr algn="l" fontAlgn="base"/>
            <a:r>
              <a:rPr lang="cs-CZ" sz="2400" b="1" i="0" dirty="0">
                <a:solidFill>
                  <a:srgbClr val="0F2325"/>
                </a:solidFill>
                <a:effectLst/>
                <a:latin typeface="Montserrat" panose="020F0502020204030204" pitchFamily="2" charset="-18"/>
              </a:rPr>
              <a:t>Termín zpřístupnění výsledků školám v DIPSY 2025 v 1. kole:</a:t>
            </a:r>
          </a:p>
          <a:p>
            <a:pPr algn="l" fontAlgn="base"/>
            <a:r>
              <a:rPr lang="cs-CZ" sz="2400" b="1" i="0" dirty="0">
                <a:solidFill>
                  <a:srgbClr val="FF0000"/>
                </a:solidFill>
                <a:effectLst/>
                <a:latin typeface="Montserrat" panose="020F0502020204030204" pitchFamily="2" charset="-18"/>
              </a:rPr>
              <a:t>6. května 2025</a:t>
            </a:r>
            <a:endParaRPr lang="cs-CZ" sz="2400" b="1" i="0" dirty="0">
              <a:solidFill>
                <a:srgbClr val="01636D"/>
              </a:solidFill>
              <a:effectLst/>
              <a:latin typeface="Montserrat" panose="020F0502020204030204" pitchFamily="2" charset="-18"/>
            </a:endParaRPr>
          </a:p>
          <a:p>
            <a:pPr algn="l" fontAlgn="base"/>
            <a:r>
              <a:rPr lang="cs-CZ" sz="2400" b="1" i="0" dirty="0">
                <a:solidFill>
                  <a:srgbClr val="0F2325"/>
                </a:solidFill>
                <a:effectLst/>
                <a:latin typeface="Montserrat" panose="020F0502020204030204" pitchFamily="2" charset="-18"/>
              </a:rPr>
              <a:t>Termín zveřejnění výsledků přijímaček 2025 v 1. kole:</a:t>
            </a:r>
          </a:p>
          <a:p>
            <a:pPr algn="l" fontAlgn="base"/>
            <a:r>
              <a:rPr lang="cs-CZ" sz="2400" b="1" dirty="0">
                <a:solidFill>
                  <a:srgbClr val="FF0000"/>
                </a:solidFill>
                <a:latin typeface="Montserrat" panose="020F0502020204030204" pitchFamily="2" charset="-18"/>
              </a:rPr>
              <a:t>do 15. </a:t>
            </a:r>
            <a:r>
              <a:rPr lang="cs-CZ" sz="2400" b="1" i="0" dirty="0">
                <a:solidFill>
                  <a:srgbClr val="FF0000"/>
                </a:solidFill>
                <a:effectLst/>
                <a:latin typeface="Montserrat" panose="020F0502020204030204" pitchFamily="2" charset="-18"/>
              </a:rPr>
              <a:t>května 2025</a:t>
            </a:r>
            <a:endParaRPr lang="cs-CZ" sz="2400" b="1" i="0" dirty="0">
              <a:solidFill>
                <a:srgbClr val="01636D"/>
              </a:solidFill>
              <a:effectLst/>
              <a:latin typeface="Montserrat" panose="020F0502020204030204" pitchFamily="2" charset="-18"/>
            </a:endParaRPr>
          </a:p>
        </p:txBody>
      </p:sp>
      <p:sp>
        <p:nvSpPr>
          <p:cNvPr id="4" name="Zástupný symbol pro číslo snímku 3">
            <a:extLst>
              <a:ext uri="{FF2B5EF4-FFF2-40B4-BE49-F238E27FC236}">
                <a16:creationId xmlns:a16="http://schemas.microsoft.com/office/drawing/2014/main" id="{85D7A329-0B5E-7B23-E846-4A7C27B58804}"/>
              </a:ext>
            </a:extLst>
          </p:cNvPr>
          <p:cNvSpPr>
            <a:spLocks noGrp="1"/>
          </p:cNvSpPr>
          <p:nvPr>
            <p:ph type="sldNum" sz="quarter" idx="12"/>
          </p:nvPr>
        </p:nvSpPr>
        <p:spPr/>
        <p:txBody>
          <a:bodyPr/>
          <a:lstStyle/>
          <a:p>
            <a:fld id="{323BD8D3-A9DD-40CB-A396-ADCE34852C74}" type="slidenum">
              <a:rPr lang="cs-CZ" smtClean="0"/>
              <a:pPr/>
              <a:t>28</a:t>
            </a:fld>
            <a:endParaRPr lang="cs-CZ"/>
          </a:p>
        </p:txBody>
      </p:sp>
    </p:spTree>
    <p:extLst>
      <p:ext uri="{BB962C8B-B14F-4D97-AF65-F5344CB8AC3E}">
        <p14:creationId xmlns:p14="http://schemas.microsoft.com/office/powerpoint/2010/main" val="2631939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DF361-481B-3B94-4934-B7618BA7555E}"/>
              </a:ext>
            </a:extLst>
          </p:cNvPr>
          <p:cNvSpPr>
            <a:spLocks noGrp="1"/>
          </p:cNvSpPr>
          <p:nvPr>
            <p:ph type="title"/>
          </p:nvPr>
        </p:nvSpPr>
        <p:spPr>
          <a:xfrm>
            <a:off x="729599" y="916450"/>
            <a:ext cx="10838169" cy="622138"/>
          </a:xfrm>
        </p:spPr>
        <p:txBody>
          <a:bodyPr vert="horz" lIns="0" tIns="0" rIns="0" bIns="0" rtlCol="0" anchor="t" anchorCtr="0">
            <a:noAutofit/>
          </a:bodyPr>
          <a:lstStyle/>
          <a:p>
            <a:r>
              <a:rPr lang="cs-CZ" sz="2800">
                <a:solidFill>
                  <a:srgbClr val="418E96"/>
                </a:solidFill>
                <a:latin typeface="Calibri"/>
                <a:cs typeface="Calibri"/>
              </a:rPr>
              <a:t>OPRAVNÉ PROSTŘEDKY</a:t>
            </a:r>
            <a:br>
              <a:rPr lang="cs-CZ" sz="2800"/>
            </a:br>
            <a:br>
              <a:rPr lang="cs-CZ" sz="2800"/>
            </a:br>
            <a:br>
              <a:rPr lang="cs-CZ" sz="2800"/>
            </a:br>
            <a:br>
              <a:rPr lang="cs-CZ" sz="2800"/>
            </a:br>
            <a:br>
              <a:rPr lang="cs-CZ" sz="2800"/>
            </a:br>
            <a:br>
              <a:rPr lang="cs-CZ" sz="2800"/>
            </a:br>
            <a:endParaRPr lang="cs-CZ" sz="2800">
              <a:cs typeface="Calibri"/>
            </a:endParaRPr>
          </a:p>
        </p:txBody>
      </p:sp>
      <p:sp>
        <p:nvSpPr>
          <p:cNvPr id="3" name="Zástupný obsah 2">
            <a:extLst>
              <a:ext uri="{FF2B5EF4-FFF2-40B4-BE49-F238E27FC236}">
                <a16:creationId xmlns:a16="http://schemas.microsoft.com/office/drawing/2014/main" id="{F36901B7-1777-E88B-3298-43D01378738E}"/>
              </a:ext>
            </a:extLst>
          </p:cNvPr>
          <p:cNvSpPr>
            <a:spLocks noGrp="1"/>
          </p:cNvSpPr>
          <p:nvPr>
            <p:ph idx="1"/>
          </p:nvPr>
        </p:nvSpPr>
        <p:spPr>
          <a:xfrm>
            <a:off x="729599" y="1665857"/>
            <a:ext cx="10655927" cy="4518127"/>
          </a:xfrm>
        </p:spPr>
        <p:txBody>
          <a:bodyPr vert="horz" lIns="0" tIns="0" rIns="0" bIns="0" rtlCol="0" anchor="t">
            <a:noAutofit/>
          </a:bodyPr>
          <a:lstStyle/>
          <a:p>
            <a:pPr marL="320040" indent="-320040" algn="just">
              <a:spcBef>
                <a:spcPts val="300"/>
              </a:spcBef>
              <a:spcAft>
                <a:spcPts val="1500"/>
              </a:spcAft>
              <a:buFont typeface="Symbol" panose="05050102010706020507" pitchFamily="18" charset="2"/>
              <a:buChar char=""/>
              <a:tabLst>
                <a:tab pos="228600" algn="l"/>
              </a:tabLst>
            </a:pPr>
            <a:r>
              <a:rPr lang="x-none" sz="2100" dirty="0">
                <a:solidFill>
                  <a:srgbClr val="0000FF"/>
                </a:solidFill>
                <a:effectLst/>
                <a:latin typeface="Calibri"/>
                <a:ea typeface="Calibri" panose="020F0502020204030204" pitchFamily="34" charset="0"/>
                <a:cs typeface="Times New Roman"/>
              </a:rPr>
              <a:t>Odvolání</a:t>
            </a:r>
            <a:r>
              <a:rPr lang="x-none" sz="2100" dirty="0">
                <a:solidFill>
                  <a:srgbClr val="000000"/>
                </a:solidFill>
                <a:effectLst/>
                <a:latin typeface="Calibri"/>
                <a:ea typeface="Calibri" panose="020F0502020204030204" pitchFamily="34" charset="0"/>
                <a:cs typeface="Times New Roman"/>
              </a:rPr>
              <a:t> </a:t>
            </a:r>
            <a:r>
              <a:rPr lang="cs-CZ" sz="2100" dirty="0">
                <a:solidFill>
                  <a:srgbClr val="000000"/>
                </a:solidFill>
                <a:effectLst/>
                <a:latin typeface="Calibri"/>
                <a:ea typeface="Calibri" panose="020F0502020204030204" pitchFamily="34" charset="0"/>
                <a:cs typeface="Times New Roman"/>
              </a:rPr>
              <a:t>a jiné opravné nebo podobné prostředky </a:t>
            </a:r>
            <a:r>
              <a:rPr lang="x-none" sz="2100" dirty="0">
                <a:solidFill>
                  <a:srgbClr val="000000"/>
                </a:solidFill>
                <a:effectLst/>
                <a:latin typeface="Calibri"/>
                <a:ea typeface="Calibri" panose="020F0502020204030204" pitchFamily="34" charset="0"/>
                <a:cs typeface="Times New Roman"/>
              </a:rPr>
              <a:t>lze podat ve </a:t>
            </a:r>
            <a:r>
              <a:rPr lang="x-none" sz="2100" b="1" dirty="0">
                <a:solidFill>
                  <a:srgbClr val="000000"/>
                </a:solidFill>
                <a:effectLst/>
                <a:latin typeface="Calibri"/>
                <a:ea typeface="Calibri" panose="020F0502020204030204" pitchFamily="34" charset="0"/>
                <a:cs typeface="Times New Roman"/>
              </a:rPr>
              <a:t>lhůtě 3 pracovních dnů </a:t>
            </a:r>
            <a:r>
              <a:rPr lang="cs-CZ" sz="2100" dirty="0">
                <a:solidFill>
                  <a:srgbClr val="000000"/>
                </a:solidFill>
                <a:effectLst/>
                <a:latin typeface="Calibri"/>
                <a:ea typeface="Calibri" panose="020F0502020204030204" pitchFamily="34" charset="0"/>
                <a:cs typeface="Times New Roman"/>
              </a:rPr>
              <a:t>ode dne zveřejnění výsledků</a:t>
            </a:r>
            <a:r>
              <a:rPr lang="x-none" sz="2100" dirty="0">
                <a:solidFill>
                  <a:srgbClr val="000000"/>
                </a:solidFill>
                <a:effectLst/>
                <a:latin typeface="Calibri"/>
                <a:ea typeface="Calibri" panose="020F0502020204030204" pitchFamily="34" charset="0"/>
                <a:cs typeface="Times New Roman"/>
              </a:rPr>
              <a:t>. </a:t>
            </a:r>
            <a:r>
              <a:rPr lang="cs-CZ" sz="2100" dirty="0">
                <a:solidFill>
                  <a:srgbClr val="000000"/>
                </a:solidFill>
                <a:effectLst/>
                <a:latin typeface="Calibri"/>
                <a:ea typeface="Calibri" panose="020F0502020204030204" pitchFamily="34" charset="0"/>
                <a:cs typeface="Times New Roman"/>
              </a:rPr>
              <a:t>Odvolání uchazeč podává řediteli školy, který rozhodnutí vydal </a:t>
            </a:r>
            <a:r>
              <a:rPr lang="cs-CZ" sz="2100" b="1" dirty="0">
                <a:solidFill>
                  <a:srgbClr val="000000"/>
                </a:solidFill>
                <a:effectLst/>
                <a:latin typeface="Calibri"/>
                <a:ea typeface="Calibri" panose="020F0502020204030204" pitchFamily="34" charset="0"/>
                <a:cs typeface="Times New Roman"/>
              </a:rPr>
              <a:t>(nikoli přes IS). V případě následného rozhodnutí o přijetí zadá tuto informaci ředitel školy bez zbytečného odkladu</a:t>
            </a:r>
            <a:r>
              <a:rPr lang="cs-CZ" sz="2100" dirty="0">
                <a:solidFill>
                  <a:srgbClr val="000000"/>
                </a:solidFill>
                <a:effectLst/>
                <a:latin typeface="Calibri"/>
                <a:ea typeface="Calibri" panose="020F0502020204030204" pitchFamily="34" charset="0"/>
                <a:cs typeface="Times New Roman"/>
              </a:rPr>
              <a:t>, </a:t>
            </a:r>
            <a:r>
              <a:rPr lang="cs-CZ" sz="2100" b="1" dirty="0">
                <a:solidFill>
                  <a:srgbClr val="000000"/>
                </a:solidFill>
                <a:effectLst/>
                <a:latin typeface="Calibri"/>
                <a:ea typeface="Calibri" panose="020F0502020204030204" pitchFamily="34" charset="0"/>
                <a:cs typeface="Times New Roman"/>
              </a:rPr>
              <a:t>nejdéle do 2 pracovních dnů, do IS. </a:t>
            </a:r>
            <a:r>
              <a:rPr lang="cs-CZ" sz="2100" dirty="0">
                <a:solidFill>
                  <a:srgbClr val="000000"/>
                </a:solidFill>
                <a:effectLst/>
                <a:latin typeface="Calibri"/>
                <a:ea typeface="Calibri" panose="020F0502020204030204" pitchFamily="34" charset="0"/>
                <a:cs typeface="Times New Roman"/>
              </a:rPr>
              <a:t>Rozhodnutí na základě odvolacího řízení nemá vliv na přijetí uchazeče do jiného oboru vzdělání, resp. </a:t>
            </a:r>
            <a:r>
              <a:rPr lang="cs-CZ" sz="2100" b="1" dirty="0">
                <a:solidFill>
                  <a:srgbClr val="000000"/>
                </a:solidFill>
                <a:effectLst/>
                <a:latin typeface="Calibri"/>
                <a:ea typeface="Calibri" panose="020F0502020204030204" pitchFamily="34" charset="0"/>
                <a:cs typeface="Times New Roman"/>
              </a:rPr>
              <a:t>důsledkem může být přijetí do více oborů zároveň, přičemž uchazeč nemá povinnost dopředu oznámit, ve kterém oboru vzdělání se stane žákem.</a:t>
            </a:r>
            <a:endParaRPr lang="cs-CZ" sz="2100" dirty="0">
              <a:effectLst/>
              <a:latin typeface="Calibri"/>
              <a:ea typeface="Calibri" panose="020F0502020204030204" pitchFamily="34" charset="0"/>
              <a:cs typeface="Times New Roman"/>
            </a:endParaRPr>
          </a:p>
          <a:p>
            <a:pPr marL="320040" indent="-320040" algn="just">
              <a:spcBef>
                <a:spcPts val="300"/>
              </a:spcBef>
              <a:spcAft>
                <a:spcPts val="1500"/>
              </a:spcAft>
              <a:buFont typeface="Symbol" panose="05050102010706020507" pitchFamily="18" charset="2"/>
              <a:buChar char=""/>
              <a:tabLst>
                <a:tab pos="228600" algn="l"/>
              </a:tabLst>
            </a:pPr>
            <a:r>
              <a:rPr lang="x-none" sz="2100" b="1" dirty="0">
                <a:solidFill>
                  <a:srgbClr val="000000"/>
                </a:solidFill>
                <a:effectLst/>
                <a:latin typeface="Calibri"/>
                <a:ea typeface="Calibri" panose="020F0502020204030204" pitchFamily="34" charset="0"/>
                <a:cs typeface="Times New Roman"/>
              </a:rPr>
              <a:t>Uchazeč se může vzdát práva na přijetí</a:t>
            </a:r>
            <a:r>
              <a:rPr lang="cs-CZ" sz="2100" b="1" dirty="0">
                <a:solidFill>
                  <a:srgbClr val="000000"/>
                </a:solidFill>
                <a:latin typeface="Calibri"/>
                <a:ea typeface="Calibri" panose="020F0502020204030204" pitchFamily="34" charset="0"/>
                <a:cs typeface="Times New Roman"/>
              </a:rPr>
              <a:t>. </a:t>
            </a:r>
            <a:r>
              <a:rPr lang="cs-CZ" sz="2100" dirty="0">
                <a:solidFill>
                  <a:srgbClr val="000000"/>
                </a:solidFill>
                <a:latin typeface="Calibri"/>
                <a:ea typeface="Calibri" panose="020F0502020204030204" pitchFamily="34" charset="0"/>
                <a:cs typeface="Times New Roman"/>
              </a:rPr>
              <a:t>Pokud se hlásí do dalšího kola, pak tak může učinit n</a:t>
            </a:r>
            <a:r>
              <a:rPr lang="x-none" sz="2100" dirty="0">
                <a:solidFill>
                  <a:srgbClr val="000000"/>
                </a:solidFill>
                <a:effectLst/>
                <a:latin typeface="Calibri"/>
                <a:ea typeface="Calibri" panose="020F0502020204030204" pitchFamily="34" charset="0"/>
                <a:cs typeface="Times New Roman"/>
              </a:rPr>
              <a:t>ejdéle </a:t>
            </a:r>
            <a:r>
              <a:rPr lang="x-none" sz="2100" b="1" dirty="0">
                <a:solidFill>
                  <a:srgbClr val="000000"/>
                </a:solidFill>
                <a:effectLst/>
                <a:latin typeface="Calibri"/>
                <a:ea typeface="Calibri" panose="020F0502020204030204" pitchFamily="34" charset="0"/>
                <a:cs typeface="Times New Roman"/>
              </a:rPr>
              <a:t>3 pracovní dny před termínem pro podání přihlášky v dalším kole </a:t>
            </a:r>
            <a:r>
              <a:rPr lang="cs-CZ" sz="2100" b="1" dirty="0">
                <a:solidFill>
                  <a:srgbClr val="000000"/>
                </a:solidFill>
                <a:effectLst/>
                <a:latin typeface="Calibri"/>
                <a:ea typeface="Calibri" panose="020F0502020204030204" pitchFamily="34" charset="0"/>
                <a:cs typeface="Times New Roman"/>
              </a:rPr>
              <a:t>(v případě komunikace prostřednictvím IS činí tento úkon prostřednictvím IS)</a:t>
            </a:r>
            <a:r>
              <a:rPr lang="x-none" sz="2100" b="1" dirty="0">
                <a:solidFill>
                  <a:srgbClr val="000000"/>
                </a:solidFill>
                <a:effectLst/>
                <a:latin typeface="Calibri"/>
                <a:ea typeface="Calibri" panose="020F0502020204030204" pitchFamily="34" charset="0"/>
                <a:cs typeface="Times New Roman"/>
              </a:rPr>
              <a:t>. Vzdáním se práva na přijetí nevzniká</a:t>
            </a:r>
            <a:r>
              <a:rPr lang="cs-CZ" sz="2100" b="1" dirty="0">
                <a:solidFill>
                  <a:srgbClr val="000000"/>
                </a:solidFill>
                <a:effectLst/>
                <a:latin typeface="Calibri"/>
                <a:ea typeface="Calibri" panose="020F0502020204030204" pitchFamily="34" charset="0"/>
                <a:cs typeface="Times New Roman"/>
              </a:rPr>
              <a:t> uchazeči</a:t>
            </a:r>
            <a:r>
              <a:rPr lang="x-none" sz="2100" b="1" dirty="0">
                <a:solidFill>
                  <a:srgbClr val="000000"/>
                </a:solidFill>
                <a:effectLst/>
                <a:latin typeface="Calibri"/>
                <a:ea typeface="Calibri" panose="020F0502020204030204" pitchFamily="34" charset="0"/>
                <a:cs typeface="Times New Roman"/>
              </a:rPr>
              <a:t> právo na přijetí v jiném oboru vzdělání, nýbrž právo hlásit se do dalšího kola přijímacího řízení</a:t>
            </a:r>
            <a:r>
              <a:rPr lang="cs-CZ" sz="2100" b="1" dirty="0">
                <a:solidFill>
                  <a:srgbClr val="000000"/>
                </a:solidFill>
                <a:latin typeface="Calibri"/>
                <a:ea typeface="Calibri" panose="020F0502020204030204" pitchFamily="34" charset="0"/>
                <a:cs typeface="Times New Roman"/>
              </a:rPr>
              <a:t> </a:t>
            </a:r>
            <a:r>
              <a:rPr lang="cs-CZ" sz="2100" dirty="0">
                <a:solidFill>
                  <a:srgbClr val="000000"/>
                </a:solidFill>
                <a:latin typeface="Calibri"/>
                <a:ea typeface="Calibri" panose="020F0502020204030204" pitchFamily="34" charset="0"/>
                <a:cs typeface="Times New Roman"/>
              </a:rPr>
              <a:t>(neplatí pro 3. a další kola, kdy může rovněž potvrdit svůj úmysl vzdělávat se v jiném oboru, kam byl také přijat).</a:t>
            </a:r>
            <a:endParaRPr lang="cs-CZ" sz="2100" dirty="0">
              <a:effectLst/>
              <a:latin typeface="Calibri"/>
              <a:ea typeface="Calibri" panose="020F0502020204030204" pitchFamily="34" charset="0"/>
              <a:cs typeface="Times New Roman" panose="02020603050405020304" pitchFamily="18" charset="0"/>
            </a:endParaRPr>
          </a:p>
        </p:txBody>
      </p:sp>
      <p:sp>
        <p:nvSpPr>
          <p:cNvPr id="4" name="Zástupný symbol pro číslo snímku 3">
            <a:extLst>
              <a:ext uri="{FF2B5EF4-FFF2-40B4-BE49-F238E27FC236}">
                <a16:creationId xmlns:a16="http://schemas.microsoft.com/office/drawing/2014/main" id="{85D7A329-0B5E-7B23-E846-4A7C27B58804}"/>
              </a:ext>
            </a:extLst>
          </p:cNvPr>
          <p:cNvSpPr>
            <a:spLocks noGrp="1"/>
          </p:cNvSpPr>
          <p:nvPr>
            <p:ph type="sldNum" sz="quarter" idx="12"/>
          </p:nvPr>
        </p:nvSpPr>
        <p:spPr/>
        <p:txBody>
          <a:bodyPr/>
          <a:lstStyle/>
          <a:p>
            <a:fld id="{323BD8D3-A9DD-40CB-A396-ADCE34852C74}" type="slidenum">
              <a:rPr lang="cs-CZ" smtClean="0"/>
              <a:pPr/>
              <a:t>29</a:t>
            </a:fld>
            <a:endParaRPr lang="cs-CZ"/>
          </a:p>
        </p:txBody>
      </p:sp>
    </p:spTree>
    <p:extLst>
      <p:ext uri="{BB962C8B-B14F-4D97-AF65-F5344CB8AC3E}">
        <p14:creationId xmlns:p14="http://schemas.microsoft.com/office/powerpoint/2010/main" val="205490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F637A9-E228-191F-EDA9-022EC8ADE27B}"/>
              </a:ext>
            </a:extLst>
          </p:cNvPr>
          <p:cNvSpPr>
            <a:spLocks noGrp="1"/>
          </p:cNvSpPr>
          <p:nvPr>
            <p:ph type="title"/>
          </p:nvPr>
        </p:nvSpPr>
        <p:spPr>
          <a:xfrm>
            <a:off x="1024128" y="585216"/>
            <a:ext cx="9720072" cy="527147"/>
          </a:xfrm>
        </p:spPr>
        <p:txBody>
          <a:bodyPr>
            <a:normAutofit fontScale="90000"/>
          </a:bodyPr>
          <a:lstStyle/>
          <a:p>
            <a:pPr algn="ctr"/>
            <a:r>
              <a:rPr lang="cs-CZ" dirty="0"/>
              <a:t>Základní informace</a:t>
            </a:r>
          </a:p>
        </p:txBody>
      </p:sp>
      <p:sp>
        <p:nvSpPr>
          <p:cNvPr id="3" name="Zástupný obsah 2">
            <a:extLst>
              <a:ext uri="{FF2B5EF4-FFF2-40B4-BE49-F238E27FC236}">
                <a16:creationId xmlns:a16="http://schemas.microsoft.com/office/drawing/2014/main" id="{8D5D61A3-12A0-2EE5-6BE0-97A21480E1C7}"/>
              </a:ext>
            </a:extLst>
          </p:cNvPr>
          <p:cNvSpPr>
            <a:spLocks noGrp="1"/>
          </p:cNvSpPr>
          <p:nvPr>
            <p:ph idx="1"/>
          </p:nvPr>
        </p:nvSpPr>
        <p:spPr>
          <a:xfrm>
            <a:off x="358219" y="1112363"/>
            <a:ext cx="11585541" cy="5632661"/>
          </a:xfrm>
        </p:spPr>
        <p:txBody>
          <a:bodyPr>
            <a:normAutofit/>
          </a:bodyPr>
          <a:lstStyle/>
          <a:p>
            <a:pPr algn="l">
              <a:buFont typeface="Arial" panose="020B0604020202020204" pitchFamily="34" charset="0"/>
              <a:buChar char="•"/>
            </a:pPr>
            <a:r>
              <a:rPr lang="cs-CZ" sz="2800" b="0" i="0" dirty="0">
                <a:solidFill>
                  <a:srgbClr val="0000FF"/>
                </a:solidFill>
                <a:effectLst/>
                <a:latin typeface="open_sansregular"/>
              </a:rPr>
              <a:t>řádné termíny JPZ pátek 11.4. 2025 a pondělí 14.4. 2025</a:t>
            </a:r>
          </a:p>
          <a:p>
            <a:pPr marL="742950" lvl="1" indent="-285750" algn="l">
              <a:buFont typeface="Arial" panose="020B0604020202020204" pitchFamily="34" charset="0"/>
              <a:buChar char="•"/>
            </a:pPr>
            <a:r>
              <a:rPr lang="cs-CZ" sz="2800" b="0" i="0" dirty="0">
                <a:solidFill>
                  <a:srgbClr val="0000FF"/>
                </a:solidFill>
                <a:effectLst/>
                <a:latin typeface="open_sansregular"/>
              </a:rPr>
              <a:t>náhradní termíny JPZ úterý 29.4. 2025 a středa 30.4. 2025</a:t>
            </a:r>
          </a:p>
          <a:p>
            <a:pPr algn="l">
              <a:buFont typeface="Arial" panose="020B0604020202020204" pitchFamily="34" charset="0"/>
              <a:buChar char="•"/>
            </a:pPr>
            <a:r>
              <a:rPr lang="cs-CZ" sz="2800" b="0" i="0" dirty="0">
                <a:solidFill>
                  <a:srgbClr val="000000"/>
                </a:solidFill>
                <a:effectLst/>
                <a:latin typeface="open_sansregular"/>
              </a:rPr>
              <a:t>JPZ se u učebních oborů nekoná</a:t>
            </a:r>
          </a:p>
          <a:p>
            <a:pPr algn="l">
              <a:buFont typeface="Arial" panose="020B0604020202020204" pitchFamily="34" charset="0"/>
              <a:buChar char="•"/>
            </a:pPr>
            <a:r>
              <a:rPr lang="cs-CZ" sz="2800" b="0" i="0" dirty="0">
                <a:solidFill>
                  <a:srgbClr val="000000"/>
                </a:solidFill>
                <a:effectLst/>
                <a:latin typeface="open_sansregular"/>
              </a:rPr>
              <a:t>většina míst na SŠ bude rozdělena v 1. kole</a:t>
            </a:r>
          </a:p>
          <a:p>
            <a:pPr algn="l">
              <a:buFont typeface="Arial" panose="020B0604020202020204" pitchFamily="34" charset="0"/>
              <a:buChar char="•"/>
            </a:pPr>
            <a:r>
              <a:rPr lang="cs-CZ" sz="2800" b="0" i="0" dirty="0">
                <a:solidFill>
                  <a:srgbClr val="0000FF"/>
                </a:solidFill>
                <a:effectLst/>
                <a:latin typeface="open_sansregular"/>
              </a:rPr>
              <a:t>výsledky přijímacích zkoušek až 15.5. 2025</a:t>
            </a:r>
          </a:p>
          <a:p>
            <a:pPr algn="l">
              <a:buFont typeface="Arial" panose="020B0604020202020204" pitchFamily="34" charset="0"/>
              <a:buChar char="•"/>
            </a:pPr>
            <a:r>
              <a:rPr lang="cs-CZ" sz="2800" b="0" i="0" dirty="0">
                <a:solidFill>
                  <a:srgbClr val="000000"/>
                </a:solidFill>
                <a:effectLst/>
                <a:latin typeface="open_sansregular"/>
              </a:rPr>
              <a:t>odpadá zápisový lístek</a:t>
            </a:r>
          </a:p>
          <a:p>
            <a:pPr algn="l">
              <a:buFont typeface="Arial" panose="020B0604020202020204" pitchFamily="34" charset="0"/>
              <a:buChar char="•"/>
            </a:pPr>
            <a:r>
              <a:rPr lang="cs-CZ" sz="2800" b="0" i="0" dirty="0">
                <a:solidFill>
                  <a:srgbClr val="000000"/>
                </a:solidFill>
                <a:effectLst/>
                <a:latin typeface="open_sansregular"/>
              </a:rPr>
              <a:t>minimální využití odvolání proti nepřijetí ke studiu na SŠ</a:t>
            </a:r>
          </a:p>
          <a:p>
            <a:pPr algn="l">
              <a:buFont typeface="Arial" panose="020B0604020202020204" pitchFamily="34" charset="0"/>
              <a:buChar char="•"/>
            </a:pPr>
            <a:r>
              <a:rPr lang="cs-CZ" sz="2800" b="0" i="0" dirty="0">
                <a:solidFill>
                  <a:srgbClr val="000000"/>
                </a:solidFill>
                <a:effectLst/>
                <a:latin typeface="open_sansregular"/>
              </a:rPr>
              <a:t>pravidla pro 2. kolo stejná jako pro 1. kolo přijímacího řízení (výsledky JPZ se počítají z 1. kola)</a:t>
            </a:r>
          </a:p>
        </p:txBody>
      </p:sp>
      <p:sp>
        <p:nvSpPr>
          <p:cNvPr id="4" name="Zástupný symbol pro číslo snímku 3">
            <a:extLst>
              <a:ext uri="{FF2B5EF4-FFF2-40B4-BE49-F238E27FC236}">
                <a16:creationId xmlns:a16="http://schemas.microsoft.com/office/drawing/2014/main" id="{EA1B6997-3060-CAB5-F036-35CD92660827}"/>
              </a:ext>
            </a:extLst>
          </p:cNvPr>
          <p:cNvSpPr>
            <a:spLocks noGrp="1"/>
          </p:cNvSpPr>
          <p:nvPr>
            <p:ph type="sldNum" sz="quarter" idx="12"/>
          </p:nvPr>
        </p:nvSpPr>
        <p:spPr/>
        <p:txBody>
          <a:bodyPr/>
          <a:lstStyle/>
          <a:p>
            <a:fld id="{323BD8D3-A9DD-40CB-A396-ADCE34852C74}" type="slidenum">
              <a:rPr lang="cs-CZ" smtClean="0"/>
              <a:pPr/>
              <a:t>3</a:t>
            </a:fld>
            <a:endParaRPr lang="cs-CZ"/>
          </a:p>
        </p:txBody>
      </p:sp>
    </p:spTree>
    <p:extLst>
      <p:ext uri="{BB962C8B-B14F-4D97-AF65-F5344CB8AC3E}">
        <p14:creationId xmlns:p14="http://schemas.microsoft.com/office/powerpoint/2010/main" val="1794221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D8958AC-F9A1-579A-4763-265ACA3D4047}"/>
              </a:ext>
            </a:extLst>
          </p:cNvPr>
          <p:cNvSpPr>
            <a:spLocks noGrp="1"/>
          </p:cNvSpPr>
          <p:nvPr>
            <p:ph type="sldNum" sz="quarter" idx="12"/>
          </p:nvPr>
        </p:nvSpPr>
        <p:spPr/>
        <p:txBody>
          <a:bodyPr/>
          <a:lstStyle/>
          <a:p>
            <a:fld id="{323BD8D3-A9DD-40CB-A396-ADCE34852C74}" type="slidenum">
              <a:rPr lang="cs-CZ" smtClean="0"/>
              <a:pPr/>
              <a:t>30</a:t>
            </a:fld>
            <a:endParaRPr lang="cs-CZ"/>
          </a:p>
        </p:txBody>
      </p:sp>
      <p:pic>
        <p:nvPicPr>
          <p:cNvPr id="4" name="Obrázek 3">
            <a:extLst>
              <a:ext uri="{FF2B5EF4-FFF2-40B4-BE49-F238E27FC236}">
                <a16:creationId xmlns:a16="http://schemas.microsoft.com/office/drawing/2014/main" id="{A076D3E7-5983-6547-C9F3-401E876D703E}"/>
              </a:ext>
            </a:extLst>
          </p:cNvPr>
          <p:cNvPicPr>
            <a:picLocks noChangeAspect="1"/>
          </p:cNvPicPr>
          <p:nvPr/>
        </p:nvPicPr>
        <p:blipFill>
          <a:blip r:embed="rId2"/>
          <a:stretch>
            <a:fillRect/>
          </a:stretch>
        </p:blipFill>
        <p:spPr>
          <a:xfrm>
            <a:off x="3421283" y="144189"/>
            <a:ext cx="5538048" cy="6732000"/>
          </a:xfrm>
          <a:prstGeom prst="rect">
            <a:avLst/>
          </a:prstGeom>
        </p:spPr>
      </p:pic>
    </p:spTree>
    <p:extLst>
      <p:ext uri="{BB962C8B-B14F-4D97-AF65-F5344CB8AC3E}">
        <p14:creationId xmlns:p14="http://schemas.microsoft.com/office/powerpoint/2010/main" val="4288411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DF361-481B-3B94-4934-B7618BA7555E}"/>
              </a:ext>
            </a:extLst>
          </p:cNvPr>
          <p:cNvSpPr>
            <a:spLocks noGrp="1"/>
          </p:cNvSpPr>
          <p:nvPr>
            <p:ph type="title"/>
          </p:nvPr>
        </p:nvSpPr>
        <p:spPr>
          <a:xfrm>
            <a:off x="729599" y="916450"/>
            <a:ext cx="10838169" cy="622138"/>
          </a:xfrm>
        </p:spPr>
        <p:txBody>
          <a:bodyPr vert="horz" lIns="0" tIns="0" rIns="0" bIns="0" rtlCol="0" anchor="t" anchorCtr="0">
            <a:noAutofit/>
          </a:bodyPr>
          <a:lstStyle/>
          <a:p>
            <a:r>
              <a:rPr lang="cs-CZ" sz="2800">
                <a:solidFill>
                  <a:srgbClr val="418E96"/>
                </a:solidFill>
                <a:latin typeface="Calibri"/>
                <a:cs typeface="Calibri"/>
              </a:rPr>
              <a:t>druhé kolo</a:t>
            </a:r>
            <a:br>
              <a:rPr lang="cs-CZ" sz="2800"/>
            </a:br>
            <a:br>
              <a:rPr lang="cs-CZ" sz="2800"/>
            </a:br>
            <a:br>
              <a:rPr lang="cs-CZ" sz="2800"/>
            </a:br>
            <a:br>
              <a:rPr lang="cs-CZ" sz="2800"/>
            </a:br>
            <a:br>
              <a:rPr lang="cs-CZ" sz="2800"/>
            </a:br>
            <a:br>
              <a:rPr lang="cs-CZ" sz="2800"/>
            </a:br>
            <a:endParaRPr lang="cs-CZ" sz="2800">
              <a:cs typeface="Calibri"/>
            </a:endParaRPr>
          </a:p>
        </p:txBody>
      </p:sp>
      <p:sp>
        <p:nvSpPr>
          <p:cNvPr id="3" name="Zástupný obsah 2">
            <a:extLst>
              <a:ext uri="{FF2B5EF4-FFF2-40B4-BE49-F238E27FC236}">
                <a16:creationId xmlns:a16="http://schemas.microsoft.com/office/drawing/2014/main" id="{F36901B7-1777-E88B-3298-43D01378738E}"/>
              </a:ext>
            </a:extLst>
          </p:cNvPr>
          <p:cNvSpPr>
            <a:spLocks noGrp="1"/>
          </p:cNvSpPr>
          <p:nvPr>
            <p:ph idx="1"/>
          </p:nvPr>
        </p:nvSpPr>
        <p:spPr>
          <a:xfrm>
            <a:off x="729599" y="1310326"/>
            <a:ext cx="10960727" cy="5175186"/>
          </a:xfrm>
        </p:spPr>
        <p:txBody>
          <a:bodyPr vert="horz" lIns="0" tIns="0" rIns="0" bIns="0" rtlCol="0" anchor="t">
            <a:noAutofit/>
          </a:bodyPr>
          <a:lstStyle/>
          <a:p>
            <a:pPr marL="320040" lvl="0" indent="-320040">
              <a:spcBef>
                <a:spcPts val="300"/>
              </a:spcBef>
              <a:spcAft>
                <a:spcPts val="1500"/>
              </a:spcAft>
              <a:buFont typeface="Symbol" panose="05050102010706020507" pitchFamily="18" charset="2"/>
              <a:buChar char=""/>
              <a:tabLst>
                <a:tab pos="228600" algn="l"/>
              </a:tabLst>
            </a:pPr>
            <a:r>
              <a:rPr lang="cs-CZ" sz="2100" b="1" dirty="0">
                <a:effectLst/>
                <a:latin typeface="Calibri"/>
                <a:ea typeface="Calibri" panose="020F0502020204030204" pitchFamily="34" charset="0"/>
                <a:cs typeface="Times New Roman"/>
              </a:rPr>
              <a:t>Stejně jako kolo první je stanoveno jednotně včetně termínů a počtu přihlášek.</a:t>
            </a:r>
            <a:endParaRPr lang="cs-CZ" sz="2100" dirty="0">
              <a:effectLst/>
              <a:latin typeface="Calibri"/>
              <a:ea typeface="Calibri" panose="020F0502020204030204" pitchFamily="34" charset="0"/>
              <a:cs typeface="Times New Roman"/>
            </a:endParaRPr>
          </a:p>
          <a:p>
            <a:pPr marL="320040" lvl="0" indent="-320040">
              <a:spcBef>
                <a:spcPts val="300"/>
              </a:spcBef>
              <a:spcAft>
                <a:spcPts val="1500"/>
              </a:spcAft>
              <a:buFont typeface="Symbol" panose="05050102010706020507" pitchFamily="18" charset="2"/>
              <a:buChar char=""/>
              <a:tabLst>
                <a:tab pos="228600" algn="l"/>
              </a:tabLst>
            </a:pPr>
            <a:r>
              <a:rPr lang="cs-CZ" sz="2100" dirty="0">
                <a:effectLst/>
                <a:latin typeface="Calibri"/>
                <a:ea typeface="Calibri" panose="020F0502020204030204" pitchFamily="34" charset="0"/>
                <a:cs typeface="Times New Roman"/>
              </a:rPr>
              <a:t>Přihlášku může podat uchazeč, který</a:t>
            </a:r>
            <a:r>
              <a:rPr lang="cs-CZ" sz="2100" b="1" dirty="0">
                <a:effectLst/>
                <a:latin typeface="Calibri"/>
                <a:ea typeface="Calibri" panose="020F0502020204030204" pitchFamily="34" charset="0"/>
                <a:cs typeface="Times New Roman"/>
              </a:rPr>
              <a:t> nebyl přijat v prvním kole do žádného oboru vzdělání nebo se vzdal přijetí, a zároveň pokud se hlásí do maturitního oboru vzdělání, tak ji v prvním kole konal.</a:t>
            </a:r>
            <a:r>
              <a:rPr lang="cs-CZ" sz="2100" b="1" dirty="0">
                <a:latin typeface="Calibri"/>
                <a:ea typeface="Calibri" panose="020F0502020204030204" pitchFamily="34" charset="0"/>
                <a:cs typeface="Times New Roman"/>
              </a:rPr>
              <a:t> Jednotná zkouška se již nekoná, ale její výsledek se povinně zohledňuje.</a:t>
            </a:r>
            <a:endParaRPr lang="cs-CZ" sz="2100" dirty="0">
              <a:effectLst/>
              <a:latin typeface="Calibri"/>
              <a:ea typeface="Calibri" panose="020F0502020204030204" pitchFamily="34" charset="0"/>
              <a:cs typeface="Times New Roman"/>
            </a:endParaRPr>
          </a:p>
          <a:p>
            <a:pPr marL="320040" indent="-320040">
              <a:spcBef>
                <a:spcPts val="300"/>
              </a:spcBef>
              <a:spcAft>
                <a:spcPts val="1500"/>
              </a:spcAft>
              <a:buFont typeface="Symbol" panose="05050102010706020507" pitchFamily="18" charset="2"/>
              <a:buChar char=""/>
              <a:tabLst>
                <a:tab pos="228600" algn="l"/>
              </a:tabLst>
            </a:pPr>
            <a:r>
              <a:rPr lang="cs-CZ" sz="2100" dirty="0">
                <a:effectLst/>
                <a:latin typeface="Calibri"/>
                <a:ea typeface="Calibri" panose="020F0502020204030204" pitchFamily="34" charset="0"/>
                <a:cs typeface="Times New Roman"/>
              </a:rPr>
              <a:t>Ředitel školy jej</a:t>
            </a:r>
            <a:r>
              <a:rPr lang="cs-CZ" sz="2100" dirty="0">
                <a:latin typeface="Calibri"/>
                <a:ea typeface="Calibri" panose="020F0502020204030204" pitchFamily="34" charset="0"/>
                <a:cs typeface="Times New Roman"/>
              </a:rPr>
              <a:t> </a:t>
            </a:r>
            <a:r>
              <a:rPr lang="cs-CZ" sz="2100" dirty="0">
                <a:effectLst/>
                <a:latin typeface="Calibri"/>
                <a:ea typeface="Calibri" panose="020F0502020204030204" pitchFamily="34" charset="0"/>
                <a:cs typeface="Times New Roman"/>
              </a:rPr>
              <a:t> může vyhlásit</a:t>
            </a:r>
            <a:r>
              <a:rPr lang="cs-CZ" sz="2100" b="1" dirty="0">
                <a:effectLst/>
                <a:latin typeface="Calibri"/>
                <a:ea typeface="Calibri" panose="020F0502020204030204" pitchFamily="34" charset="0"/>
                <a:cs typeface="Times New Roman"/>
              </a:rPr>
              <a:t> </a:t>
            </a:r>
            <a:r>
              <a:rPr lang="cs-CZ" sz="2100" dirty="0">
                <a:effectLst/>
                <a:latin typeface="Calibri"/>
                <a:ea typeface="Calibri" panose="020F0502020204030204" pitchFamily="34" charset="0"/>
                <a:cs typeface="Times New Roman"/>
              </a:rPr>
              <a:t>do</a:t>
            </a:r>
            <a:r>
              <a:rPr lang="cs-CZ" sz="2100" b="1" dirty="0">
                <a:effectLst/>
                <a:latin typeface="Calibri"/>
                <a:ea typeface="Calibri" panose="020F0502020204030204" pitchFamily="34" charset="0"/>
                <a:cs typeface="Times New Roman"/>
              </a:rPr>
              <a:t> 19. května 2025 </a:t>
            </a:r>
            <a:r>
              <a:rPr lang="cs-CZ" sz="2100" dirty="0">
                <a:effectLst/>
                <a:latin typeface="Calibri"/>
                <a:ea typeface="Calibri" panose="020F0502020204030204" pitchFamily="34" charset="0"/>
                <a:cs typeface="Times New Roman"/>
              </a:rPr>
              <a:t>včetně údajů jako v kole prvním a obdobně všechny údaje zadá do IS, ovšem kromě uvedení maximálního počtu uchazečů pro účely konání jednotné zkoušky.</a:t>
            </a:r>
            <a:r>
              <a:rPr lang="cs-CZ" sz="2100" dirty="0">
                <a:latin typeface="Calibri"/>
                <a:ea typeface="Calibri" panose="020F0502020204030204" pitchFamily="34" charset="0"/>
                <a:cs typeface="Times New Roman"/>
              </a:rPr>
              <a:t> </a:t>
            </a:r>
            <a:endParaRPr lang="cs-CZ" sz="2100" dirty="0">
              <a:effectLst/>
              <a:latin typeface="Calibri"/>
              <a:ea typeface="Calibri" panose="020F0502020204030204" pitchFamily="34" charset="0"/>
              <a:cs typeface="Times New Roman" panose="02020603050405020304" pitchFamily="18" charset="0"/>
            </a:endParaRPr>
          </a:p>
          <a:p>
            <a:pPr marL="320040" lvl="0" indent="-320040">
              <a:spcBef>
                <a:spcPts val="300"/>
              </a:spcBef>
              <a:spcAft>
                <a:spcPts val="1500"/>
              </a:spcAft>
              <a:buFont typeface="Symbol" panose="05050102010706020507" pitchFamily="18" charset="2"/>
              <a:buChar char=""/>
              <a:tabLst>
                <a:tab pos="228600" algn="l"/>
              </a:tabLst>
            </a:pPr>
            <a:r>
              <a:rPr lang="cs-CZ" sz="2100" dirty="0">
                <a:effectLst/>
                <a:latin typeface="Calibri"/>
                <a:ea typeface="Calibri" panose="020F0502020204030204" pitchFamily="34" charset="0"/>
                <a:cs typeface="Times New Roman"/>
              </a:rPr>
              <a:t>Termín pro podání přihlášky je </a:t>
            </a:r>
            <a:r>
              <a:rPr lang="cs-CZ" sz="2100" b="1" dirty="0">
                <a:effectLst/>
                <a:latin typeface="Calibri"/>
                <a:ea typeface="Calibri" panose="020F0502020204030204" pitchFamily="34" charset="0"/>
                <a:cs typeface="Times New Roman"/>
              </a:rPr>
              <a:t>26. května 2025.</a:t>
            </a:r>
            <a:endParaRPr lang="cs-CZ" sz="2100" dirty="0">
              <a:effectLst/>
              <a:latin typeface="Calibri"/>
              <a:ea typeface="Calibri" panose="020F0502020204030204" pitchFamily="34" charset="0"/>
              <a:cs typeface="Times New Roman"/>
            </a:endParaRPr>
          </a:p>
          <a:p>
            <a:pPr marL="320040" indent="-320040">
              <a:spcBef>
                <a:spcPts val="300"/>
              </a:spcBef>
              <a:spcAft>
                <a:spcPts val="1500"/>
              </a:spcAft>
              <a:buFont typeface="Symbol" panose="05050102010706020507" pitchFamily="18" charset="2"/>
              <a:buChar char=""/>
              <a:tabLst>
                <a:tab pos="228600" algn="l"/>
              </a:tabLst>
            </a:pPr>
            <a:r>
              <a:rPr lang="cs-CZ" sz="2100" dirty="0">
                <a:effectLst/>
                <a:latin typeface="Calibri"/>
                <a:ea typeface="Calibri" panose="020F0502020204030204" pitchFamily="34" charset="0"/>
                <a:cs typeface="Times New Roman"/>
              </a:rPr>
              <a:t>Řádný termín školní přijímací zkoušky a talentové zkoušky se koná v </a:t>
            </a:r>
            <a:r>
              <a:rPr lang="cs-CZ" sz="2100" b="1" dirty="0">
                <a:effectLst/>
                <a:latin typeface="Calibri"/>
                <a:ea typeface="Calibri" panose="020F0502020204030204" pitchFamily="34" charset="0"/>
                <a:cs typeface="Times New Roman"/>
              </a:rPr>
              <a:t>pracovních dnech </a:t>
            </a:r>
            <a:br>
              <a:rPr lang="cs-CZ" sz="2100" b="1" dirty="0">
                <a:latin typeface="Calibri"/>
                <a:ea typeface="Calibri" panose="020F0502020204030204" pitchFamily="34" charset="0"/>
                <a:cs typeface="Times New Roman"/>
              </a:rPr>
            </a:br>
            <a:r>
              <a:rPr lang="cs-CZ" sz="2100" b="1" dirty="0">
                <a:effectLst/>
                <a:latin typeface="Calibri"/>
                <a:ea typeface="Calibri" panose="020F0502020204030204" pitchFamily="34" charset="0"/>
                <a:cs typeface="Times New Roman"/>
              </a:rPr>
              <a:t>od 8. (letos 9.) do 12. června 2025. Stanoví se jeden řádný termín školní zkoušky, náhradní termín se nekoná.</a:t>
            </a:r>
            <a:endParaRPr lang="cs-CZ" sz="2100" dirty="0">
              <a:effectLst/>
              <a:latin typeface="Calibri"/>
              <a:ea typeface="Calibri" panose="020F0502020204030204" pitchFamily="34" charset="0"/>
              <a:cs typeface="Times New Roman"/>
            </a:endParaRPr>
          </a:p>
          <a:p>
            <a:pPr marL="320040" lvl="0" indent="-320040">
              <a:spcBef>
                <a:spcPts val="300"/>
              </a:spcBef>
              <a:spcAft>
                <a:spcPts val="1500"/>
              </a:spcAft>
              <a:buFont typeface="Symbol" panose="05050102010706020507" pitchFamily="18" charset="2"/>
              <a:buChar char=""/>
              <a:tabLst>
                <a:tab pos="228600" algn="l"/>
              </a:tabLst>
            </a:pPr>
            <a:r>
              <a:rPr lang="cs-CZ" sz="2100" dirty="0">
                <a:effectLst/>
                <a:latin typeface="Calibri"/>
                <a:ea typeface="Calibri" panose="020F0502020204030204" pitchFamily="34" charset="0"/>
                <a:cs typeface="Times New Roman"/>
              </a:rPr>
              <a:t>Centrum zpřístupní škole výsledky jednotné zkoušky v elektronickém systému</a:t>
            </a:r>
            <a:r>
              <a:rPr lang="cs-CZ" sz="2100" b="1" dirty="0">
                <a:effectLst/>
                <a:latin typeface="Calibri"/>
                <a:ea typeface="Calibri" panose="020F0502020204030204" pitchFamily="34" charset="0"/>
                <a:cs typeface="Times New Roman"/>
              </a:rPr>
              <a:t> 13. června 2025.</a:t>
            </a:r>
          </a:p>
          <a:p>
            <a:pPr marL="320040" lvl="0" indent="-320040">
              <a:spcBef>
                <a:spcPts val="300"/>
              </a:spcBef>
              <a:spcAft>
                <a:spcPts val="1500"/>
              </a:spcAft>
              <a:buFont typeface="Symbol" panose="05050102010706020507" pitchFamily="18" charset="2"/>
              <a:buChar char=""/>
              <a:tabLst>
                <a:tab pos="228600" algn="l"/>
              </a:tabLst>
            </a:pPr>
            <a:r>
              <a:rPr lang="cs-CZ" sz="2100" dirty="0">
                <a:effectLst/>
                <a:latin typeface="Calibri"/>
                <a:ea typeface="Calibri" panose="020F0502020204030204" pitchFamily="34" charset="0"/>
                <a:cs typeface="Times New Roman"/>
              </a:rPr>
              <a:t>Zveřejnění výsledků středními školami </a:t>
            </a:r>
            <a:r>
              <a:rPr lang="cs-CZ" sz="2100" b="1" dirty="0">
                <a:effectLst/>
                <a:latin typeface="Calibri"/>
                <a:ea typeface="Calibri" panose="020F0502020204030204" pitchFamily="34" charset="0"/>
                <a:cs typeface="Times New Roman"/>
              </a:rPr>
              <a:t>24. 6. 2025</a:t>
            </a:r>
            <a:r>
              <a:rPr lang="cs-CZ" sz="2100" dirty="0">
                <a:effectLst/>
                <a:latin typeface="Calibri"/>
                <a:ea typeface="Calibri" panose="020F0502020204030204" pitchFamily="34" charset="0"/>
                <a:cs typeface="Times New Roman"/>
              </a:rPr>
              <a:t>.</a:t>
            </a:r>
          </a:p>
          <a:p>
            <a:pPr marL="320040" indent="-320040">
              <a:spcAft>
                <a:spcPts val="1500"/>
              </a:spcAft>
            </a:pPr>
            <a:endParaRPr lang="cs-CZ" sz="2100" dirty="0">
              <a:latin typeface="Calibri"/>
              <a:cs typeface="Calibri"/>
            </a:endParaRPr>
          </a:p>
        </p:txBody>
      </p:sp>
      <p:sp>
        <p:nvSpPr>
          <p:cNvPr id="4" name="Zástupný symbol pro číslo snímku 3">
            <a:extLst>
              <a:ext uri="{FF2B5EF4-FFF2-40B4-BE49-F238E27FC236}">
                <a16:creationId xmlns:a16="http://schemas.microsoft.com/office/drawing/2014/main" id="{85D7A329-0B5E-7B23-E846-4A7C27B58804}"/>
              </a:ext>
            </a:extLst>
          </p:cNvPr>
          <p:cNvSpPr>
            <a:spLocks noGrp="1"/>
          </p:cNvSpPr>
          <p:nvPr>
            <p:ph type="sldNum" sz="quarter" idx="12"/>
          </p:nvPr>
        </p:nvSpPr>
        <p:spPr/>
        <p:txBody>
          <a:bodyPr/>
          <a:lstStyle/>
          <a:p>
            <a:fld id="{323BD8D3-A9DD-40CB-A396-ADCE34852C74}" type="slidenum">
              <a:rPr lang="cs-CZ" smtClean="0"/>
              <a:pPr/>
              <a:t>31</a:t>
            </a:fld>
            <a:endParaRPr lang="cs-CZ"/>
          </a:p>
        </p:txBody>
      </p:sp>
    </p:spTree>
    <p:extLst>
      <p:ext uri="{BB962C8B-B14F-4D97-AF65-F5344CB8AC3E}">
        <p14:creationId xmlns:p14="http://schemas.microsoft.com/office/powerpoint/2010/main" val="2364258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10CE23E-8F43-A8F3-8E54-123BDA2A3DBA}"/>
              </a:ext>
            </a:extLst>
          </p:cNvPr>
          <p:cNvSpPr>
            <a:spLocks noGrp="1"/>
          </p:cNvSpPr>
          <p:nvPr>
            <p:ph type="sldNum" sz="quarter" idx="12"/>
          </p:nvPr>
        </p:nvSpPr>
        <p:spPr/>
        <p:txBody>
          <a:bodyPr/>
          <a:lstStyle/>
          <a:p>
            <a:fld id="{323BD8D3-A9DD-40CB-A396-ADCE34852C74}" type="slidenum">
              <a:rPr lang="cs-CZ" smtClean="0"/>
              <a:pPr/>
              <a:t>32</a:t>
            </a:fld>
            <a:endParaRPr lang="cs-CZ"/>
          </a:p>
        </p:txBody>
      </p:sp>
      <p:pic>
        <p:nvPicPr>
          <p:cNvPr id="4" name="Obrázek 3">
            <a:extLst>
              <a:ext uri="{FF2B5EF4-FFF2-40B4-BE49-F238E27FC236}">
                <a16:creationId xmlns:a16="http://schemas.microsoft.com/office/drawing/2014/main" id="{27CE209A-4B75-26CA-64A1-4C0D1CC337DC}"/>
              </a:ext>
            </a:extLst>
          </p:cNvPr>
          <p:cNvPicPr>
            <a:picLocks noChangeAspect="1"/>
          </p:cNvPicPr>
          <p:nvPr/>
        </p:nvPicPr>
        <p:blipFill>
          <a:blip r:embed="rId2"/>
          <a:stretch>
            <a:fillRect/>
          </a:stretch>
        </p:blipFill>
        <p:spPr>
          <a:xfrm>
            <a:off x="2696536" y="134402"/>
            <a:ext cx="7436290" cy="6732000"/>
          </a:xfrm>
          <a:prstGeom prst="rect">
            <a:avLst/>
          </a:prstGeom>
        </p:spPr>
      </p:pic>
    </p:spTree>
    <p:extLst>
      <p:ext uri="{BB962C8B-B14F-4D97-AF65-F5344CB8AC3E}">
        <p14:creationId xmlns:p14="http://schemas.microsoft.com/office/powerpoint/2010/main" val="1560969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DF361-481B-3B94-4934-B7618BA7555E}"/>
              </a:ext>
            </a:extLst>
          </p:cNvPr>
          <p:cNvSpPr>
            <a:spLocks noGrp="1"/>
          </p:cNvSpPr>
          <p:nvPr>
            <p:ph type="title"/>
          </p:nvPr>
        </p:nvSpPr>
        <p:spPr>
          <a:xfrm>
            <a:off x="729599" y="916450"/>
            <a:ext cx="10838169" cy="622138"/>
          </a:xfrm>
        </p:spPr>
        <p:txBody>
          <a:bodyPr vert="horz" lIns="0" tIns="0" rIns="0" bIns="0" rtlCol="0" anchor="t" anchorCtr="0">
            <a:noAutofit/>
          </a:bodyPr>
          <a:lstStyle/>
          <a:p>
            <a:r>
              <a:rPr lang="cs-CZ" sz="2800">
                <a:solidFill>
                  <a:srgbClr val="418E96"/>
                </a:solidFill>
                <a:latin typeface="Calibri"/>
                <a:cs typeface="Calibri"/>
              </a:rPr>
              <a:t>třetí a další kola</a:t>
            </a:r>
            <a:br>
              <a:rPr lang="cs-CZ" sz="2800"/>
            </a:br>
            <a:br>
              <a:rPr lang="cs-CZ" sz="2800"/>
            </a:br>
            <a:br>
              <a:rPr lang="cs-CZ" sz="2800"/>
            </a:br>
            <a:br>
              <a:rPr lang="cs-CZ" sz="2800"/>
            </a:br>
            <a:br>
              <a:rPr lang="cs-CZ" sz="2800"/>
            </a:br>
            <a:br>
              <a:rPr lang="cs-CZ" sz="2800"/>
            </a:br>
            <a:endParaRPr lang="cs-CZ" sz="2800">
              <a:cs typeface="Calibri"/>
            </a:endParaRPr>
          </a:p>
        </p:txBody>
      </p:sp>
      <p:sp>
        <p:nvSpPr>
          <p:cNvPr id="3" name="Zástupný obsah 2">
            <a:extLst>
              <a:ext uri="{FF2B5EF4-FFF2-40B4-BE49-F238E27FC236}">
                <a16:creationId xmlns:a16="http://schemas.microsoft.com/office/drawing/2014/main" id="{F36901B7-1777-E88B-3298-43D01378738E}"/>
              </a:ext>
            </a:extLst>
          </p:cNvPr>
          <p:cNvSpPr>
            <a:spLocks noGrp="1"/>
          </p:cNvSpPr>
          <p:nvPr>
            <p:ph idx="1"/>
          </p:nvPr>
        </p:nvSpPr>
        <p:spPr>
          <a:xfrm>
            <a:off x="729599" y="1660106"/>
            <a:ext cx="10493367" cy="4769124"/>
          </a:xfrm>
        </p:spPr>
        <p:txBody>
          <a:bodyPr vert="horz" lIns="0" tIns="0" rIns="0" bIns="0" rtlCol="0" anchor="t">
            <a:noAutofit/>
          </a:bodyPr>
          <a:lstStyle/>
          <a:p>
            <a:pPr marL="320040" indent="-320040">
              <a:spcAft>
                <a:spcPts val="1500"/>
              </a:spcAft>
              <a:buFont typeface="Symbol" panose="05050102010706020507" pitchFamily="18" charset="2"/>
              <a:buChar char=""/>
              <a:tabLst>
                <a:tab pos="228600" algn="l"/>
              </a:tabLst>
            </a:pPr>
            <a:r>
              <a:rPr lang="cs-CZ" sz="2100" b="1" dirty="0">
                <a:effectLst/>
                <a:latin typeface="Calibri"/>
                <a:ea typeface="Calibri" panose="020F0502020204030204" pitchFamily="34" charset="0"/>
                <a:cs typeface="Times New Roman"/>
              </a:rPr>
              <a:t>Ředitel školy vyhlásí kritéria včetně všech údajů jako v kole druhém a zadá je do IS. </a:t>
            </a:r>
            <a:br>
              <a:rPr lang="cs-CZ" sz="2100" b="1" dirty="0">
                <a:latin typeface="Calibri"/>
                <a:ea typeface="Calibri" panose="020F0502020204030204" pitchFamily="34" charset="0"/>
                <a:cs typeface="Times New Roman"/>
              </a:rPr>
            </a:br>
            <a:r>
              <a:rPr lang="cs-CZ" sz="2100" b="1" dirty="0">
                <a:effectLst/>
                <a:latin typeface="Calibri"/>
                <a:ea typeface="Calibri" panose="020F0502020204030204" pitchFamily="34" charset="0"/>
                <a:cs typeface="Times New Roman"/>
              </a:rPr>
              <a:t>Navíc do IS zadá termín pro podání přihlášky v daném kole.</a:t>
            </a:r>
            <a:r>
              <a:rPr lang="cs-CZ" sz="2100" b="1" dirty="0">
                <a:latin typeface="Calibri"/>
                <a:ea typeface="Calibri" panose="020F0502020204030204" pitchFamily="34" charset="0"/>
                <a:cs typeface="Times New Roman"/>
              </a:rPr>
              <a:t>  </a:t>
            </a:r>
            <a:endParaRPr lang="cs-CZ" sz="2100" dirty="0">
              <a:effectLst/>
              <a:latin typeface="Calibri"/>
              <a:ea typeface="Calibri" panose="020F0502020204030204" pitchFamily="34" charset="0"/>
              <a:cs typeface="Times New Roman" panose="02020603050405020304" pitchFamily="18" charset="0"/>
            </a:endParaRPr>
          </a:p>
          <a:p>
            <a:pPr marL="320040" indent="-320040">
              <a:spcAft>
                <a:spcPts val="1500"/>
              </a:spcAft>
              <a:buFont typeface="Symbol" panose="05050102010706020507" pitchFamily="18" charset="2"/>
              <a:buChar char=""/>
              <a:tabLst>
                <a:tab pos="228600" algn="l"/>
              </a:tabLst>
            </a:pPr>
            <a:r>
              <a:rPr lang="cs-CZ" sz="2100" dirty="0">
                <a:effectLst/>
                <a:latin typeface="Calibri"/>
                <a:ea typeface="Calibri" panose="020F0502020204030204" pitchFamily="34" charset="0"/>
                <a:cs typeface="Times New Roman"/>
              </a:rPr>
              <a:t>Termín pro odevzdání přihlášek v každém dalším kole může ředitel stanovit nejdříve </a:t>
            </a:r>
            <a:br>
              <a:rPr lang="cs-CZ" sz="2100" dirty="0">
                <a:latin typeface="Calibri"/>
                <a:ea typeface="Calibri" panose="020F0502020204030204" pitchFamily="34" charset="0"/>
                <a:cs typeface="Times New Roman"/>
              </a:rPr>
            </a:br>
            <a:r>
              <a:rPr lang="cs-CZ" sz="2100" b="1" dirty="0">
                <a:effectLst/>
                <a:latin typeface="Calibri"/>
                <a:ea typeface="Calibri" panose="020F0502020204030204" pitchFamily="34" charset="0"/>
                <a:cs typeface="Times New Roman"/>
              </a:rPr>
              <a:t>na 7. den od vydání všech rozhodnutí v kole předchozím.</a:t>
            </a:r>
            <a:endParaRPr lang="cs-CZ" sz="2100" dirty="0">
              <a:effectLst/>
              <a:latin typeface="Calibri"/>
              <a:ea typeface="Calibri" panose="020F0502020204030204" pitchFamily="34" charset="0"/>
              <a:cs typeface="Times New Roman"/>
            </a:endParaRPr>
          </a:p>
          <a:p>
            <a:pPr marL="320040" indent="-320040">
              <a:spcAft>
                <a:spcPts val="1500"/>
              </a:spcAft>
              <a:buFont typeface="Symbol" panose="05050102010706020507" pitchFamily="18" charset="2"/>
              <a:buChar char=""/>
              <a:tabLst>
                <a:tab pos="228600" algn="l"/>
              </a:tabLst>
            </a:pPr>
            <a:r>
              <a:rPr lang="cs-CZ" sz="2100" dirty="0">
                <a:effectLst/>
                <a:latin typeface="Calibri"/>
                <a:ea typeface="Calibri" panose="020F0502020204030204" pitchFamily="34" charset="0"/>
                <a:cs typeface="Times New Roman"/>
              </a:rPr>
              <a:t>Počet přihlášek je neomezený, přihlášky lze podávat pouze na tiskopisu. Na jeden tiskopis </a:t>
            </a:r>
            <a:br>
              <a:rPr lang="cs-CZ" sz="2100" dirty="0">
                <a:latin typeface="Calibri"/>
                <a:ea typeface="Calibri" panose="020F0502020204030204" pitchFamily="34" charset="0"/>
                <a:cs typeface="Times New Roman"/>
              </a:rPr>
            </a:br>
            <a:r>
              <a:rPr lang="cs-CZ" sz="2100" dirty="0">
                <a:effectLst/>
                <a:latin typeface="Calibri"/>
                <a:ea typeface="Calibri" panose="020F0502020204030204" pitchFamily="34" charset="0"/>
                <a:cs typeface="Times New Roman"/>
              </a:rPr>
              <a:t>se uvádí pouze jedna škola, možno i více oborů, ale bez prioritizace.</a:t>
            </a:r>
          </a:p>
          <a:p>
            <a:pPr marL="320040" lvl="0" indent="-320040">
              <a:spcAft>
                <a:spcPts val="1500"/>
              </a:spcAft>
              <a:buFont typeface="Symbol" panose="05050102010706020507" pitchFamily="18" charset="2"/>
              <a:buChar char=""/>
              <a:tabLst>
                <a:tab pos="228600" algn="l"/>
              </a:tabLst>
            </a:pPr>
            <a:r>
              <a:rPr lang="cs-CZ" sz="2100" dirty="0">
                <a:effectLst/>
                <a:latin typeface="Calibri"/>
                <a:ea typeface="Calibri" panose="020F0502020204030204" pitchFamily="34" charset="0"/>
                <a:cs typeface="Times New Roman"/>
              </a:rPr>
              <a:t>Výsledky jednotné zkoušky se nemusí povinně zohledňovat. Pokud se zohledňují, určí ředitel školy náhradní způsob hodnocení u uchazečů, kteří ji nekonali.</a:t>
            </a:r>
          </a:p>
          <a:p>
            <a:pPr marL="320040" lvl="0" indent="-320040">
              <a:spcAft>
                <a:spcPts val="1500"/>
              </a:spcAft>
              <a:buFont typeface="Symbol" panose="05050102010706020507" pitchFamily="18" charset="2"/>
              <a:buChar char=""/>
              <a:tabLst>
                <a:tab pos="228600" algn="l"/>
              </a:tabLst>
            </a:pPr>
            <a:r>
              <a:rPr lang="cs-CZ" sz="2100" b="1" dirty="0">
                <a:effectLst/>
                <a:latin typeface="Calibri"/>
                <a:ea typeface="Calibri" panose="020F0502020204030204" pitchFamily="34" charset="0"/>
                <a:cs typeface="Times New Roman"/>
              </a:rPr>
              <a:t>Rozhodnutí o přijetí i nepřijetí se vyhotovují v písemné formě. Rozhodnutí o přijetí obsahují část výrokovou, odůvodnění </a:t>
            </a:r>
            <a:r>
              <a:rPr lang="cs-CZ" sz="2100" dirty="0">
                <a:effectLst/>
                <a:latin typeface="Calibri"/>
                <a:ea typeface="Calibri" panose="020F0502020204030204" pitchFamily="34" charset="0"/>
                <a:cs typeface="Times New Roman"/>
              </a:rPr>
              <a:t>(pouze u negativního rozhodnutí) </a:t>
            </a:r>
            <a:r>
              <a:rPr lang="cs-CZ" sz="2100" b="1" dirty="0">
                <a:effectLst/>
                <a:latin typeface="Calibri"/>
                <a:ea typeface="Calibri" panose="020F0502020204030204" pitchFamily="34" charset="0"/>
                <a:cs typeface="Times New Roman"/>
              </a:rPr>
              <a:t>a poučení.</a:t>
            </a:r>
            <a:endParaRPr lang="cs-CZ" sz="2100" dirty="0">
              <a:effectLst/>
              <a:latin typeface="Calibri"/>
              <a:ea typeface="Calibri" panose="020F0502020204030204" pitchFamily="34" charset="0"/>
              <a:cs typeface="Times New Roman"/>
            </a:endParaRPr>
          </a:p>
          <a:p>
            <a:pPr marL="320040" indent="-320040">
              <a:spcAft>
                <a:spcPts val="1500"/>
              </a:spcAft>
              <a:buFont typeface="Symbol" panose="05050102010706020507" pitchFamily="18" charset="2"/>
              <a:buChar char=""/>
              <a:tabLst>
                <a:tab pos="228600" algn="l"/>
              </a:tabLst>
            </a:pPr>
            <a:endParaRPr lang="cs-CZ" sz="2100" dirty="0">
              <a:effectLst/>
              <a:latin typeface="Calibri" panose="020F0502020204030204" pitchFamily="34" charset="0"/>
              <a:ea typeface="Calibri" panose="020F0502020204030204" pitchFamily="34" charset="0"/>
              <a:cs typeface="Times New Roman"/>
            </a:endParaRPr>
          </a:p>
        </p:txBody>
      </p:sp>
      <p:sp>
        <p:nvSpPr>
          <p:cNvPr id="4" name="Zástupný symbol pro číslo snímku 3">
            <a:extLst>
              <a:ext uri="{FF2B5EF4-FFF2-40B4-BE49-F238E27FC236}">
                <a16:creationId xmlns:a16="http://schemas.microsoft.com/office/drawing/2014/main" id="{85D7A329-0B5E-7B23-E846-4A7C27B58804}"/>
              </a:ext>
            </a:extLst>
          </p:cNvPr>
          <p:cNvSpPr>
            <a:spLocks noGrp="1"/>
          </p:cNvSpPr>
          <p:nvPr>
            <p:ph type="sldNum" sz="quarter" idx="12"/>
          </p:nvPr>
        </p:nvSpPr>
        <p:spPr/>
        <p:txBody>
          <a:bodyPr/>
          <a:lstStyle/>
          <a:p>
            <a:fld id="{323BD8D3-A9DD-40CB-A396-ADCE34852C74}" type="slidenum">
              <a:rPr lang="cs-CZ" smtClean="0"/>
              <a:pPr/>
              <a:t>33</a:t>
            </a:fld>
            <a:endParaRPr lang="cs-CZ"/>
          </a:p>
        </p:txBody>
      </p:sp>
    </p:spTree>
    <p:extLst>
      <p:ext uri="{BB962C8B-B14F-4D97-AF65-F5344CB8AC3E}">
        <p14:creationId xmlns:p14="http://schemas.microsoft.com/office/powerpoint/2010/main" val="2822885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DF361-481B-3B94-4934-B7618BA7555E}"/>
              </a:ext>
            </a:extLst>
          </p:cNvPr>
          <p:cNvSpPr>
            <a:spLocks noGrp="1"/>
          </p:cNvSpPr>
          <p:nvPr>
            <p:ph type="title"/>
          </p:nvPr>
        </p:nvSpPr>
        <p:spPr>
          <a:xfrm>
            <a:off x="729599" y="916450"/>
            <a:ext cx="10838169" cy="622138"/>
          </a:xfrm>
        </p:spPr>
        <p:txBody>
          <a:bodyPr vert="horz" lIns="0" tIns="0" rIns="0" bIns="0" rtlCol="0" anchor="t" anchorCtr="0">
            <a:noAutofit/>
          </a:bodyPr>
          <a:lstStyle/>
          <a:p>
            <a:r>
              <a:rPr lang="cs-CZ" sz="2800">
                <a:solidFill>
                  <a:srgbClr val="418E96"/>
                </a:solidFill>
                <a:latin typeface="Calibri"/>
                <a:cs typeface="Calibri"/>
              </a:rPr>
              <a:t>třetí a další kola</a:t>
            </a:r>
            <a:br>
              <a:rPr lang="cs-CZ" sz="2800"/>
            </a:br>
            <a:br>
              <a:rPr lang="cs-CZ" sz="2800"/>
            </a:br>
            <a:br>
              <a:rPr lang="cs-CZ" sz="2800"/>
            </a:br>
            <a:br>
              <a:rPr lang="cs-CZ" sz="2800"/>
            </a:br>
            <a:br>
              <a:rPr lang="cs-CZ" sz="2800"/>
            </a:br>
            <a:br>
              <a:rPr lang="cs-CZ" sz="2800"/>
            </a:br>
            <a:endParaRPr lang="cs-CZ" sz="2800">
              <a:cs typeface="Calibri"/>
            </a:endParaRPr>
          </a:p>
        </p:txBody>
      </p:sp>
      <p:sp>
        <p:nvSpPr>
          <p:cNvPr id="3" name="Zástupný obsah 2">
            <a:extLst>
              <a:ext uri="{FF2B5EF4-FFF2-40B4-BE49-F238E27FC236}">
                <a16:creationId xmlns:a16="http://schemas.microsoft.com/office/drawing/2014/main" id="{F36901B7-1777-E88B-3298-43D01378738E}"/>
              </a:ext>
            </a:extLst>
          </p:cNvPr>
          <p:cNvSpPr>
            <a:spLocks noGrp="1"/>
          </p:cNvSpPr>
          <p:nvPr>
            <p:ph idx="1"/>
          </p:nvPr>
        </p:nvSpPr>
        <p:spPr>
          <a:xfrm>
            <a:off x="729599" y="1660106"/>
            <a:ext cx="6848425" cy="4769124"/>
          </a:xfrm>
        </p:spPr>
        <p:txBody>
          <a:bodyPr vert="horz" lIns="0" tIns="0" rIns="0" bIns="0" rtlCol="0" anchor="t">
            <a:noAutofit/>
          </a:bodyPr>
          <a:lstStyle/>
          <a:p>
            <a:pPr marL="342900" indent="-342900">
              <a:spcAft>
                <a:spcPts val="1500"/>
              </a:spcAft>
              <a:tabLst>
                <a:tab pos="228600" algn="l"/>
              </a:tabLst>
            </a:pPr>
            <a:r>
              <a:rPr lang="cs-CZ" sz="2100" b="1" dirty="0">
                <a:latin typeface="Calibri"/>
                <a:ea typeface="Calibri"/>
                <a:cs typeface="Calibri"/>
              </a:rPr>
              <a:t>Přijatý uchazeč </a:t>
            </a:r>
            <a:r>
              <a:rPr lang="cs-CZ" sz="2100" b="1" dirty="0">
                <a:effectLst/>
                <a:latin typeface="Calibri"/>
                <a:ea typeface="Calibri"/>
                <a:cs typeface="Calibri"/>
              </a:rPr>
              <a:t>je </a:t>
            </a:r>
            <a:r>
              <a:rPr lang="cs-CZ" sz="2100" b="1" dirty="0">
                <a:latin typeface="Calibri"/>
                <a:ea typeface="Calibri"/>
                <a:cs typeface="Calibri"/>
              </a:rPr>
              <a:t>povinen </a:t>
            </a:r>
            <a:r>
              <a:rPr lang="cs-CZ" sz="2100" b="1" dirty="0">
                <a:effectLst/>
                <a:latin typeface="Calibri"/>
                <a:ea typeface="Calibri"/>
                <a:cs typeface="Calibri"/>
              </a:rPr>
              <a:t>do 7</a:t>
            </a:r>
            <a:r>
              <a:rPr lang="cs-CZ" sz="2100" b="1" dirty="0">
                <a:latin typeface="Calibri"/>
                <a:ea typeface="Calibri"/>
                <a:cs typeface="Calibri"/>
              </a:rPr>
              <a:t> dnů ode dne oznámení </a:t>
            </a:r>
            <a:r>
              <a:rPr lang="cs-CZ" sz="2100" b="1" dirty="0">
                <a:effectLst/>
                <a:latin typeface="Calibri"/>
                <a:ea typeface="Calibri"/>
                <a:cs typeface="Calibri"/>
              </a:rPr>
              <a:t>rozhodnutí </a:t>
            </a:r>
            <a:r>
              <a:rPr lang="cs-CZ" sz="2100" b="1" dirty="0">
                <a:latin typeface="Calibri"/>
                <a:ea typeface="Calibri"/>
                <a:cs typeface="Calibri"/>
              </a:rPr>
              <a:t>potvrdit svůj úmysl vzdělávat se </a:t>
            </a:r>
            <a:r>
              <a:rPr lang="cs-CZ" sz="2100" b="1" dirty="0">
                <a:effectLst/>
                <a:latin typeface="Calibri"/>
                <a:ea typeface="Calibri"/>
                <a:cs typeface="Calibri"/>
              </a:rPr>
              <a:t>v </a:t>
            </a:r>
            <a:r>
              <a:rPr lang="cs-CZ" sz="2100" b="1" dirty="0">
                <a:latin typeface="Calibri"/>
                <a:ea typeface="Calibri"/>
                <a:cs typeface="Calibri"/>
              </a:rPr>
              <a:t>daném oboru vzdělání</a:t>
            </a:r>
            <a:r>
              <a:rPr lang="cs-CZ" sz="2100" b="1" dirty="0">
                <a:effectLst/>
                <a:latin typeface="Calibri"/>
                <a:ea typeface="Calibri"/>
                <a:cs typeface="Calibri"/>
              </a:rPr>
              <a:t>, </a:t>
            </a:r>
            <a:r>
              <a:rPr lang="cs-CZ" sz="2100" b="1" dirty="0">
                <a:latin typeface="Calibri"/>
                <a:ea typeface="Calibri"/>
                <a:cs typeface="Calibri"/>
              </a:rPr>
              <a:t>a to </a:t>
            </a:r>
            <a:r>
              <a:rPr lang="cs-CZ" sz="2100" b="1" dirty="0">
                <a:effectLst/>
                <a:latin typeface="Calibri"/>
                <a:ea typeface="Calibri"/>
                <a:cs typeface="Calibri"/>
              </a:rPr>
              <a:t>pouze </a:t>
            </a:r>
            <a:r>
              <a:rPr lang="cs-CZ" sz="2100" b="1" dirty="0">
                <a:latin typeface="Calibri"/>
                <a:ea typeface="Calibri"/>
                <a:cs typeface="Calibri"/>
              </a:rPr>
              <a:t>v jednom oboru vzdělání</a:t>
            </a:r>
            <a:r>
              <a:rPr lang="cs-CZ" sz="2100" b="1" dirty="0">
                <a:effectLst/>
                <a:latin typeface="Calibri"/>
                <a:ea typeface="Calibri"/>
                <a:cs typeface="Calibri"/>
              </a:rPr>
              <a:t>. </a:t>
            </a:r>
            <a:r>
              <a:rPr lang="cs-CZ" sz="2100" dirty="0">
                <a:latin typeface="Calibri"/>
                <a:ea typeface="Calibri"/>
                <a:cs typeface="Calibri"/>
              </a:rPr>
              <a:t>Ředitel následně do dvou pracovních dnů předá tuto informaci do IS</a:t>
            </a:r>
            <a:r>
              <a:rPr lang="cs-CZ" sz="2100" dirty="0">
                <a:effectLst/>
                <a:latin typeface="Calibri"/>
                <a:ea typeface="Calibri"/>
                <a:cs typeface="Calibri"/>
              </a:rPr>
              <a:t>.</a:t>
            </a:r>
            <a:r>
              <a:rPr lang="cs-CZ" sz="2100" dirty="0">
                <a:latin typeface="Calibri"/>
                <a:ea typeface="Calibri"/>
                <a:cs typeface="Calibri"/>
              </a:rPr>
              <a:t> </a:t>
            </a:r>
            <a:endParaRPr lang="cs-CZ" sz="2100" dirty="0">
              <a:effectLst/>
              <a:latin typeface="Calibri"/>
              <a:ea typeface="Calibri"/>
              <a:cs typeface="Calibri"/>
            </a:endParaRPr>
          </a:p>
          <a:p>
            <a:pPr marL="320040" indent="-320040">
              <a:spcAft>
                <a:spcPts val="1500"/>
              </a:spcAft>
              <a:buFont typeface="Symbol,Sans-Serif" panose="05050102010706020507" pitchFamily="18" charset="2"/>
              <a:buChar char=""/>
              <a:tabLst>
                <a:tab pos="228600" algn="l"/>
              </a:tabLst>
            </a:pPr>
            <a:r>
              <a:rPr lang="cs-CZ" sz="2100" b="1" dirty="0">
                <a:latin typeface="Calibri"/>
                <a:ea typeface="Calibri"/>
                <a:cs typeface="Calibri"/>
              </a:rPr>
              <a:t>Neobsahuje-li IS údaje o uchazeči</a:t>
            </a:r>
            <a:r>
              <a:rPr lang="cs-CZ" sz="2100" b="1" dirty="0">
                <a:effectLst/>
                <a:latin typeface="Calibri"/>
                <a:ea typeface="Calibri"/>
                <a:cs typeface="Calibri"/>
              </a:rPr>
              <a:t>, </a:t>
            </a:r>
            <a:r>
              <a:rPr lang="cs-CZ" sz="2100" b="1" dirty="0">
                <a:latin typeface="Calibri"/>
                <a:ea typeface="Calibri"/>
                <a:cs typeface="Calibri"/>
              </a:rPr>
              <a:t>zadá je do IS </a:t>
            </a:r>
            <a:r>
              <a:rPr lang="cs-CZ" sz="2100" b="1" dirty="0">
                <a:effectLst/>
                <a:latin typeface="Calibri"/>
                <a:ea typeface="Calibri"/>
                <a:cs typeface="Calibri"/>
              </a:rPr>
              <a:t>ředitel školy, </a:t>
            </a:r>
            <a:r>
              <a:rPr lang="cs-CZ" sz="2100" b="1" dirty="0">
                <a:latin typeface="Calibri"/>
                <a:ea typeface="Calibri"/>
                <a:cs typeface="Calibri"/>
              </a:rPr>
              <a:t>kam byl uchazeč přijat, spolu s informací, </a:t>
            </a:r>
            <a:br>
              <a:rPr lang="cs-CZ" sz="2100" b="1" dirty="0">
                <a:latin typeface="Calibri"/>
                <a:ea typeface="Calibri"/>
                <a:cs typeface="Calibri"/>
              </a:rPr>
            </a:br>
            <a:r>
              <a:rPr lang="cs-CZ" sz="2100" b="1" dirty="0">
                <a:latin typeface="Calibri"/>
                <a:ea typeface="Calibri"/>
                <a:cs typeface="Calibri"/>
              </a:rPr>
              <a:t>že byl přijat</a:t>
            </a:r>
            <a:r>
              <a:rPr lang="cs-CZ" sz="2100" b="1" dirty="0">
                <a:effectLst/>
                <a:latin typeface="Calibri"/>
                <a:ea typeface="Calibri"/>
                <a:cs typeface="Calibri"/>
              </a:rPr>
              <a:t>.</a:t>
            </a:r>
          </a:p>
          <a:p>
            <a:pPr marL="320040" indent="-320040">
              <a:spcAft>
                <a:spcPts val="1500"/>
              </a:spcAft>
              <a:buFont typeface="Symbol,Sans-Serif" panose="05050102010706020507" pitchFamily="18" charset="2"/>
              <a:buChar char=""/>
              <a:tabLst>
                <a:tab pos="228600" algn="l"/>
              </a:tabLst>
            </a:pPr>
            <a:r>
              <a:rPr lang="cs-CZ" sz="2100" dirty="0">
                <a:latin typeface="Calibri"/>
                <a:ea typeface="Calibri"/>
                <a:cs typeface="Calibri"/>
              </a:rPr>
              <a:t>Vzdáním se práva na </a:t>
            </a:r>
            <a:r>
              <a:rPr lang="cs-CZ" sz="2100" dirty="0">
                <a:effectLst/>
                <a:latin typeface="Calibri"/>
                <a:ea typeface="Calibri"/>
                <a:cs typeface="Calibri"/>
              </a:rPr>
              <a:t>přijetí </a:t>
            </a:r>
            <a:r>
              <a:rPr lang="cs-CZ" sz="2100" dirty="0">
                <a:latin typeface="Calibri"/>
                <a:ea typeface="Calibri"/>
                <a:cs typeface="Calibri"/>
              </a:rPr>
              <a:t>do oboru vzdělání, kde uchazeč potvrdil svůj úmysl vzdělávat </a:t>
            </a:r>
            <a:r>
              <a:rPr lang="cs-CZ" sz="2100" dirty="0">
                <a:effectLst/>
                <a:latin typeface="Calibri"/>
                <a:ea typeface="Calibri"/>
                <a:cs typeface="Calibri"/>
              </a:rPr>
              <a:t>se</a:t>
            </a:r>
            <a:r>
              <a:rPr lang="cs-CZ" sz="2100" dirty="0">
                <a:latin typeface="Calibri"/>
                <a:ea typeface="Calibri"/>
                <a:cs typeface="Calibri"/>
              </a:rPr>
              <a:t>, vzniká uchazeči možnost potvrdit svůj úmysl</a:t>
            </a:r>
            <a:r>
              <a:rPr lang="cs-CZ" sz="2100" dirty="0">
                <a:effectLst/>
                <a:latin typeface="Calibri"/>
                <a:ea typeface="Calibri"/>
                <a:cs typeface="Calibri"/>
              </a:rPr>
              <a:t> v </a:t>
            </a:r>
            <a:r>
              <a:rPr lang="cs-CZ" sz="2100" dirty="0">
                <a:latin typeface="Calibri"/>
                <a:ea typeface="Calibri"/>
                <a:cs typeface="Calibri"/>
              </a:rPr>
              <a:t>jiném oboru vzdělání, a to i v tomtéž kole</a:t>
            </a:r>
            <a:r>
              <a:rPr lang="cs-CZ" sz="2100" dirty="0">
                <a:effectLst/>
                <a:latin typeface="Calibri"/>
                <a:ea typeface="Calibri"/>
                <a:cs typeface="Calibri"/>
              </a:rPr>
              <a:t>.</a:t>
            </a:r>
            <a:endParaRPr lang="cs-CZ" sz="2100" dirty="0">
              <a:latin typeface="Calibri"/>
              <a:ea typeface="Calibri"/>
              <a:cs typeface="Calibri"/>
            </a:endParaRPr>
          </a:p>
          <a:p>
            <a:pPr marL="320040" lvl="0" indent="-320040">
              <a:spcAft>
                <a:spcPts val="1500"/>
              </a:spcAft>
              <a:buFont typeface="Symbol,Sans-Serif" panose="05050102010706020507" pitchFamily="18" charset="2"/>
              <a:buChar char=""/>
              <a:tabLst>
                <a:tab pos="228600" algn="l"/>
              </a:tabLst>
            </a:pPr>
            <a:endParaRPr lang="cs-CZ" sz="2100" dirty="0">
              <a:effectLst/>
              <a:latin typeface="Calibri" panose="020F0502020204030204" pitchFamily="34" charset="0"/>
              <a:ea typeface="Calibri" panose="020F0502020204030204" pitchFamily="34" charset="0"/>
              <a:cs typeface="Calibri"/>
            </a:endParaRPr>
          </a:p>
          <a:p>
            <a:pPr marL="320040" indent="-320040">
              <a:spcAft>
                <a:spcPts val="1500"/>
              </a:spcAft>
              <a:buFont typeface="Symbol" panose="05050102010706020507" pitchFamily="18" charset="2"/>
              <a:buChar char=""/>
              <a:tabLst>
                <a:tab pos="228600" algn="l"/>
              </a:tabLst>
            </a:pPr>
            <a:endParaRPr lang="cs-CZ" sz="2100" b="1" dirty="0">
              <a:effectLst/>
              <a:latin typeface="Calibri" panose="020F0502020204030204" pitchFamily="34" charset="0"/>
              <a:ea typeface="Calibri" panose="020F0502020204030204" pitchFamily="34" charset="0"/>
              <a:cs typeface="Times New Roman"/>
            </a:endParaRPr>
          </a:p>
        </p:txBody>
      </p:sp>
      <p:sp>
        <p:nvSpPr>
          <p:cNvPr id="4" name="Zástupný symbol pro číslo snímku 3">
            <a:extLst>
              <a:ext uri="{FF2B5EF4-FFF2-40B4-BE49-F238E27FC236}">
                <a16:creationId xmlns:a16="http://schemas.microsoft.com/office/drawing/2014/main" id="{85D7A329-0B5E-7B23-E846-4A7C27B58804}"/>
              </a:ext>
            </a:extLst>
          </p:cNvPr>
          <p:cNvSpPr>
            <a:spLocks noGrp="1"/>
          </p:cNvSpPr>
          <p:nvPr>
            <p:ph type="sldNum" sz="quarter" idx="12"/>
          </p:nvPr>
        </p:nvSpPr>
        <p:spPr/>
        <p:txBody>
          <a:bodyPr/>
          <a:lstStyle/>
          <a:p>
            <a:fld id="{323BD8D3-A9DD-40CB-A396-ADCE34852C74}" type="slidenum">
              <a:rPr lang="cs-CZ" smtClean="0"/>
              <a:pPr/>
              <a:t>34</a:t>
            </a:fld>
            <a:endParaRPr lang="cs-CZ"/>
          </a:p>
        </p:txBody>
      </p:sp>
      <p:sp>
        <p:nvSpPr>
          <p:cNvPr id="9" name="Rectangle 8">
            <a:extLst>
              <a:ext uri="{FF2B5EF4-FFF2-40B4-BE49-F238E27FC236}">
                <a16:creationId xmlns:a16="http://schemas.microsoft.com/office/drawing/2014/main" id="{B8BEE6C5-3CFE-044F-70C7-0EF929054B60}"/>
              </a:ext>
            </a:extLst>
          </p:cNvPr>
          <p:cNvSpPr/>
          <p:nvPr/>
        </p:nvSpPr>
        <p:spPr>
          <a:xfrm>
            <a:off x="8389943" y="1541474"/>
            <a:ext cx="2871853" cy="4028468"/>
          </a:xfrm>
          <a:prstGeom prst="rect">
            <a:avLst/>
          </a:prstGeom>
          <a:solidFill>
            <a:srgbClr val="62C6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168601B-7DAB-E0C7-207A-2CD6357E9EE8}"/>
              </a:ext>
            </a:extLst>
          </p:cNvPr>
          <p:cNvPicPr>
            <a:picLocks noChangeAspect="1"/>
          </p:cNvPicPr>
          <p:nvPr/>
        </p:nvPicPr>
        <p:blipFill rotWithShape="1">
          <a:blip r:embed="rId2"/>
          <a:srcRect l="590" r="12576" b="3804"/>
          <a:stretch/>
        </p:blipFill>
        <p:spPr>
          <a:xfrm>
            <a:off x="8517042" y="1336964"/>
            <a:ext cx="3669649" cy="4428197"/>
          </a:xfrm>
          <a:prstGeom prst="rect">
            <a:avLst/>
          </a:prstGeom>
        </p:spPr>
      </p:pic>
    </p:spTree>
    <p:extLst>
      <p:ext uri="{BB962C8B-B14F-4D97-AF65-F5344CB8AC3E}">
        <p14:creationId xmlns:p14="http://schemas.microsoft.com/office/powerpoint/2010/main" val="2597263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ADFEA7A-F263-0B5A-4A13-8648E782828B}"/>
              </a:ext>
            </a:extLst>
          </p:cNvPr>
          <p:cNvSpPr>
            <a:spLocks noGrp="1"/>
          </p:cNvSpPr>
          <p:nvPr>
            <p:ph type="sldNum" sz="quarter" idx="12"/>
          </p:nvPr>
        </p:nvSpPr>
        <p:spPr/>
        <p:txBody>
          <a:bodyPr/>
          <a:lstStyle/>
          <a:p>
            <a:fld id="{323BD8D3-A9DD-40CB-A396-ADCE34852C74}" type="slidenum">
              <a:rPr lang="cs-CZ" smtClean="0"/>
              <a:pPr/>
              <a:t>35</a:t>
            </a:fld>
            <a:endParaRPr lang="cs-CZ"/>
          </a:p>
        </p:txBody>
      </p:sp>
      <p:pic>
        <p:nvPicPr>
          <p:cNvPr id="4" name="Obrázek 3">
            <a:extLst>
              <a:ext uri="{FF2B5EF4-FFF2-40B4-BE49-F238E27FC236}">
                <a16:creationId xmlns:a16="http://schemas.microsoft.com/office/drawing/2014/main" id="{BA7D33B8-0892-5378-9E35-74CB11DFD51B}"/>
              </a:ext>
            </a:extLst>
          </p:cNvPr>
          <p:cNvPicPr>
            <a:picLocks noChangeAspect="1"/>
          </p:cNvPicPr>
          <p:nvPr/>
        </p:nvPicPr>
        <p:blipFill>
          <a:blip r:embed="rId2"/>
          <a:stretch>
            <a:fillRect/>
          </a:stretch>
        </p:blipFill>
        <p:spPr>
          <a:xfrm>
            <a:off x="862883" y="1196621"/>
            <a:ext cx="10691992" cy="4536000"/>
          </a:xfrm>
          <a:prstGeom prst="rect">
            <a:avLst/>
          </a:prstGeom>
        </p:spPr>
      </p:pic>
    </p:spTree>
    <p:extLst>
      <p:ext uri="{BB962C8B-B14F-4D97-AF65-F5344CB8AC3E}">
        <p14:creationId xmlns:p14="http://schemas.microsoft.com/office/powerpoint/2010/main" val="3402833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456CCF-2091-691C-B617-8CB2132067E3}"/>
              </a:ext>
            </a:extLst>
          </p:cNvPr>
          <p:cNvSpPr>
            <a:spLocks noGrp="1"/>
          </p:cNvSpPr>
          <p:nvPr>
            <p:ph type="title"/>
          </p:nvPr>
        </p:nvSpPr>
        <p:spPr>
          <a:xfrm>
            <a:off x="1024128" y="161009"/>
            <a:ext cx="9720072" cy="263196"/>
          </a:xfrm>
        </p:spPr>
        <p:txBody>
          <a:bodyPr>
            <a:normAutofit fontScale="90000"/>
          </a:bodyPr>
          <a:lstStyle/>
          <a:p>
            <a:r>
              <a:rPr lang="pl-PL" sz="2000" b="0" i="0" dirty="0">
                <a:solidFill>
                  <a:srgbClr val="000000"/>
                </a:solidFill>
                <a:effectLst/>
                <a:latin typeface="open_sansbold"/>
              </a:rPr>
              <a:t>ODKAZY NA DŮLEŽITÉ INTERNETOVÉ ZDROJE</a:t>
            </a:r>
            <a:endParaRPr lang="cs-CZ" sz="2000" dirty="0"/>
          </a:p>
        </p:txBody>
      </p:sp>
      <p:sp>
        <p:nvSpPr>
          <p:cNvPr id="3" name="Zástupný obsah 2">
            <a:extLst>
              <a:ext uri="{FF2B5EF4-FFF2-40B4-BE49-F238E27FC236}">
                <a16:creationId xmlns:a16="http://schemas.microsoft.com/office/drawing/2014/main" id="{1DDCAB4C-AFED-B5B4-8D0A-7EDB67FA8628}"/>
              </a:ext>
            </a:extLst>
          </p:cNvPr>
          <p:cNvSpPr>
            <a:spLocks noGrp="1"/>
          </p:cNvSpPr>
          <p:nvPr>
            <p:ph idx="1"/>
          </p:nvPr>
        </p:nvSpPr>
        <p:spPr>
          <a:xfrm>
            <a:off x="197963" y="424205"/>
            <a:ext cx="11425285" cy="6320819"/>
          </a:xfrm>
        </p:spPr>
        <p:txBody>
          <a:bodyPr>
            <a:normAutofit fontScale="85000" lnSpcReduction="20000"/>
          </a:bodyPr>
          <a:lstStyle/>
          <a:p>
            <a:pPr algn="l"/>
            <a:r>
              <a:rPr lang="cs-CZ" b="0" i="0" u="sng" dirty="0">
                <a:solidFill>
                  <a:srgbClr val="000000"/>
                </a:solidFill>
                <a:effectLst/>
                <a:latin typeface="open_sansregular"/>
              </a:rPr>
              <a:t>PRÁVNÍ PŘEDPISY</a:t>
            </a:r>
            <a:r>
              <a:rPr lang="cs-CZ" b="0" i="1" dirty="0">
                <a:solidFill>
                  <a:srgbClr val="000000"/>
                </a:solidFill>
                <a:effectLst/>
                <a:latin typeface="open_sansregular"/>
              </a:rPr>
              <a:t> - </a:t>
            </a:r>
            <a:r>
              <a:rPr lang="cs-CZ" b="0" i="1" u="sng" dirty="0">
                <a:solidFill>
                  <a:srgbClr val="B50041"/>
                </a:solidFill>
                <a:effectLst/>
                <a:latin typeface="open_sansbold"/>
                <a:hlinkClick r:id="rId2"/>
              </a:rPr>
              <a:t>zde</a:t>
            </a:r>
            <a:br>
              <a:rPr lang="cs-CZ" b="0" i="0" u="sng" dirty="0">
                <a:solidFill>
                  <a:srgbClr val="B50041"/>
                </a:solidFill>
                <a:effectLst/>
                <a:latin typeface="open_sansbold"/>
                <a:hlinkClick r:id="rId3"/>
              </a:rPr>
            </a:br>
            <a:endParaRPr lang="cs-CZ" b="0" i="0" dirty="0">
              <a:solidFill>
                <a:srgbClr val="000000"/>
              </a:solidFill>
              <a:effectLst/>
              <a:latin typeface="open_sansregular"/>
            </a:endParaRPr>
          </a:p>
          <a:p>
            <a:pPr algn="l"/>
            <a:r>
              <a:rPr lang="cs-CZ" b="0" i="0" u="sng" dirty="0">
                <a:solidFill>
                  <a:srgbClr val="000000"/>
                </a:solidFill>
                <a:effectLst/>
                <a:latin typeface="open_sansregular"/>
              </a:rPr>
              <a:t>PODPORA K PŘIJÍMACÍM ZKOUŠKÁM</a:t>
            </a:r>
            <a:endParaRPr lang="cs-CZ" b="0" i="0" dirty="0">
              <a:solidFill>
                <a:srgbClr val="000000"/>
              </a:solidFill>
              <a:effectLst/>
              <a:latin typeface="open_sansregular"/>
            </a:endParaRPr>
          </a:p>
          <a:p>
            <a:pPr algn="l">
              <a:buFont typeface="Arial" panose="020B0604020202020204" pitchFamily="34" charset="0"/>
              <a:buChar char="•"/>
            </a:pPr>
            <a:r>
              <a:rPr lang="cs-CZ" b="0" i="0" dirty="0">
                <a:solidFill>
                  <a:srgbClr val="000000"/>
                </a:solidFill>
                <a:effectLst/>
                <a:latin typeface="open_sansregular"/>
              </a:rPr>
              <a:t>PŘIJÍMAČKY BEZ OBAV (série výukových videí v rámci podpůrné kampaně MŠMT) -</a:t>
            </a:r>
            <a:r>
              <a:rPr lang="cs-CZ" b="0" i="1" dirty="0">
                <a:solidFill>
                  <a:srgbClr val="000000"/>
                </a:solidFill>
                <a:effectLst/>
                <a:latin typeface="open_sansregular"/>
              </a:rPr>
              <a:t> </a:t>
            </a:r>
            <a:r>
              <a:rPr lang="cs-CZ" b="0" i="1" u="sng" dirty="0">
                <a:solidFill>
                  <a:srgbClr val="B50041"/>
                </a:solidFill>
                <a:effectLst/>
                <a:latin typeface="open_sansbold"/>
                <a:hlinkClick r:id="rId4"/>
              </a:rPr>
              <a:t>zde</a:t>
            </a:r>
            <a:endParaRPr lang="cs-CZ" b="0" i="0" dirty="0">
              <a:solidFill>
                <a:srgbClr val="000000"/>
              </a:solidFill>
              <a:effectLst/>
              <a:latin typeface="open_sansregular"/>
            </a:endParaRPr>
          </a:p>
          <a:p>
            <a:pPr algn="l">
              <a:buFont typeface="Arial" panose="020B0604020202020204" pitchFamily="34" charset="0"/>
              <a:buChar char="•"/>
            </a:pPr>
            <a:r>
              <a:rPr lang="cs-CZ" b="0" i="0" dirty="0">
                <a:solidFill>
                  <a:srgbClr val="000000"/>
                </a:solidFill>
                <a:effectLst/>
                <a:latin typeface="open_sansregular"/>
              </a:rPr>
              <a:t>CERMAT (testové varianty minulých let a ilustrační testy) </a:t>
            </a:r>
            <a:r>
              <a:rPr lang="cs-CZ" b="0" i="0" u="sng" dirty="0">
                <a:solidFill>
                  <a:srgbClr val="B50041"/>
                </a:solidFill>
                <a:effectLst/>
                <a:latin typeface="open_sansbold"/>
                <a:hlinkClick r:id="rId5"/>
              </a:rPr>
              <a:t>- zde</a:t>
            </a:r>
            <a:endParaRPr lang="cs-CZ" b="0" i="0" dirty="0">
              <a:solidFill>
                <a:srgbClr val="000000"/>
              </a:solidFill>
              <a:effectLst/>
              <a:latin typeface="open_sansregular"/>
            </a:endParaRPr>
          </a:p>
          <a:p>
            <a:pPr marL="742950" lvl="1" indent="-285750" algn="l">
              <a:buFont typeface="Arial" panose="020B0604020202020204" pitchFamily="34" charset="0"/>
              <a:buChar char="•"/>
            </a:pPr>
            <a:r>
              <a:rPr lang="cs-CZ" b="0" i="0" dirty="0">
                <a:solidFill>
                  <a:srgbClr val="000000"/>
                </a:solidFill>
                <a:effectLst/>
                <a:latin typeface="open_sansregular"/>
              </a:rPr>
              <a:t>TAU - trénuj a uč se (procvičovací aplikace) </a:t>
            </a:r>
            <a:r>
              <a:rPr lang="cs-CZ" b="0" i="0" u="sng" dirty="0">
                <a:solidFill>
                  <a:srgbClr val="B50041"/>
                </a:solidFill>
                <a:effectLst/>
                <a:latin typeface="open_sansbold"/>
                <a:hlinkClick r:id="rId6"/>
              </a:rPr>
              <a:t>- zde</a:t>
            </a:r>
            <a:endParaRPr lang="cs-CZ" b="0" i="0" dirty="0">
              <a:solidFill>
                <a:srgbClr val="000000"/>
              </a:solidFill>
              <a:effectLst/>
              <a:latin typeface="open_sansregular"/>
            </a:endParaRPr>
          </a:p>
          <a:p>
            <a:pPr algn="l">
              <a:buFont typeface="Arial" panose="020B0604020202020204" pitchFamily="34" charset="0"/>
              <a:buChar char="•"/>
            </a:pPr>
            <a:r>
              <a:rPr lang="cs-CZ" b="0" i="0" dirty="0">
                <a:solidFill>
                  <a:srgbClr val="000000"/>
                </a:solidFill>
                <a:effectLst/>
                <a:latin typeface="open_sansregular"/>
              </a:rPr>
              <a:t>aplikace ČŠI pro mobilní zařízení a tablety </a:t>
            </a:r>
            <a:r>
              <a:rPr lang="cs-CZ" b="0" i="0" u="sng" dirty="0">
                <a:solidFill>
                  <a:srgbClr val="B50041"/>
                </a:solidFill>
                <a:effectLst/>
                <a:latin typeface="open_sansbold"/>
                <a:hlinkClick r:id="rId7"/>
              </a:rPr>
              <a:t>- zde</a:t>
            </a:r>
            <a:endParaRPr lang="cs-CZ" b="0" i="0" dirty="0">
              <a:solidFill>
                <a:srgbClr val="000000"/>
              </a:solidFill>
              <a:effectLst/>
              <a:latin typeface="open_sansregular"/>
            </a:endParaRPr>
          </a:p>
          <a:p>
            <a:pPr algn="l">
              <a:buFont typeface="Arial" panose="020B0604020202020204" pitchFamily="34" charset="0"/>
              <a:buChar char="•"/>
            </a:pPr>
            <a:r>
              <a:rPr lang="cs-CZ" b="0" i="0" dirty="0">
                <a:solidFill>
                  <a:srgbClr val="000000"/>
                </a:solidFill>
                <a:effectLst/>
                <a:latin typeface="open_sansregular"/>
              </a:rPr>
              <a:t>ČT </a:t>
            </a:r>
            <a:r>
              <a:rPr lang="cs-CZ" b="0" i="0" dirty="0" err="1">
                <a:solidFill>
                  <a:srgbClr val="000000"/>
                </a:solidFill>
                <a:effectLst/>
                <a:latin typeface="open_sansregular"/>
              </a:rPr>
              <a:t>edu</a:t>
            </a:r>
            <a:r>
              <a:rPr lang="cs-CZ" b="0" i="0" dirty="0">
                <a:solidFill>
                  <a:srgbClr val="000000"/>
                </a:solidFill>
                <a:effectLst/>
                <a:latin typeface="open_sansregular"/>
              </a:rPr>
              <a:t> (série </a:t>
            </a:r>
            <a:r>
              <a:rPr lang="cs-CZ" b="0" i="0" dirty="0" err="1">
                <a:solidFill>
                  <a:srgbClr val="000000"/>
                </a:solidFill>
                <a:effectLst/>
                <a:latin typeface="open_sansregular"/>
              </a:rPr>
              <a:t>tématických</a:t>
            </a:r>
            <a:r>
              <a:rPr lang="cs-CZ" b="0" i="0" dirty="0">
                <a:solidFill>
                  <a:srgbClr val="000000"/>
                </a:solidFill>
                <a:effectLst/>
                <a:latin typeface="open_sansregular"/>
              </a:rPr>
              <a:t> videí a pracovních listů k přijímacím zkouškám) </a:t>
            </a:r>
            <a:r>
              <a:rPr lang="cs-CZ" b="0" i="0" u="sng" dirty="0">
                <a:solidFill>
                  <a:srgbClr val="B50041"/>
                </a:solidFill>
                <a:effectLst/>
                <a:latin typeface="open_sansbold"/>
                <a:hlinkClick r:id="rId8"/>
              </a:rPr>
              <a:t>- zde</a:t>
            </a:r>
            <a:endParaRPr lang="cs-CZ" b="0" i="0" dirty="0">
              <a:solidFill>
                <a:srgbClr val="000000"/>
              </a:solidFill>
              <a:effectLst/>
              <a:latin typeface="open_sansregular"/>
            </a:endParaRPr>
          </a:p>
          <a:p>
            <a:pPr algn="l"/>
            <a:br>
              <a:rPr lang="cs-CZ" b="0" i="0" dirty="0">
                <a:solidFill>
                  <a:srgbClr val="000000"/>
                </a:solidFill>
                <a:effectLst/>
                <a:latin typeface="open_sansregular"/>
              </a:rPr>
            </a:br>
            <a:endParaRPr lang="cs-CZ" b="0" i="0" dirty="0">
              <a:solidFill>
                <a:srgbClr val="000000"/>
              </a:solidFill>
              <a:effectLst/>
              <a:latin typeface="open_sansregular"/>
            </a:endParaRPr>
          </a:p>
          <a:p>
            <a:pPr algn="l"/>
            <a:r>
              <a:rPr lang="cs-CZ" b="0" i="0" u="sng" dirty="0">
                <a:solidFill>
                  <a:srgbClr val="000000"/>
                </a:solidFill>
                <a:effectLst/>
                <a:latin typeface="open_sansregular"/>
              </a:rPr>
              <a:t>CERMAT </a:t>
            </a:r>
            <a:endParaRPr lang="cs-CZ" b="0" i="0" dirty="0">
              <a:solidFill>
                <a:srgbClr val="000000"/>
              </a:solidFill>
              <a:effectLst/>
              <a:latin typeface="open_sansregular"/>
            </a:endParaRPr>
          </a:p>
          <a:p>
            <a:pPr algn="l">
              <a:buFont typeface="Arial" panose="020B0604020202020204" pitchFamily="34" charset="0"/>
              <a:buChar char="•"/>
            </a:pPr>
            <a:r>
              <a:rPr lang="cs-CZ" b="0" i="0" dirty="0">
                <a:solidFill>
                  <a:srgbClr val="000000"/>
                </a:solidFill>
                <a:effectLst/>
                <a:latin typeface="open_sansregular"/>
              </a:rPr>
              <a:t>Jednotná přijímací zkouška </a:t>
            </a:r>
            <a:r>
              <a:rPr lang="cs-CZ" b="0" i="0" u="sng" dirty="0">
                <a:solidFill>
                  <a:srgbClr val="B50041"/>
                </a:solidFill>
                <a:effectLst/>
                <a:latin typeface="open_sansbold"/>
                <a:hlinkClick r:id="rId9"/>
              </a:rPr>
              <a:t>- zde</a:t>
            </a:r>
            <a:endParaRPr lang="cs-CZ" b="0" i="0" dirty="0">
              <a:solidFill>
                <a:srgbClr val="000000"/>
              </a:solidFill>
              <a:effectLst/>
              <a:latin typeface="open_sansregular"/>
            </a:endParaRPr>
          </a:p>
          <a:p>
            <a:pPr algn="l">
              <a:buFont typeface="Arial" panose="020B0604020202020204" pitchFamily="34" charset="0"/>
              <a:buChar char="•"/>
            </a:pPr>
            <a:r>
              <a:rPr lang="cs-CZ" b="0" i="0" dirty="0">
                <a:solidFill>
                  <a:srgbClr val="000000"/>
                </a:solidFill>
                <a:effectLst/>
                <a:latin typeface="open_sansregular"/>
              </a:rPr>
              <a:t>Jednotná přijímací zkouška uchazečů se speciálními vzdělávacími potřebami </a:t>
            </a:r>
            <a:r>
              <a:rPr lang="cs-CZ" b="0" i="0" u="sng" dirty="0">
                <a:solidFill>
                  <a:srgbClr val="B50041"/>
                </a:solidFill>
                <a:effectLst/>
                <a:latin typeface="open_sansbold"/>
                <a:hlinkClick r:id="rId10"/>
              </a:rPr>
              <a:t>- zde</a:t>
            </a:r>
            <a:endParaRPr lang="cs-CZ" b="0" i="0" dirty="0">
              <a:solidFill>
                <a:srgbClr val="000000"/>
              </a:solidFill>
              <a:effectLst/>
              <a:latin typeface="open_sansregular"/>
            </a:endParaRPr>
          </a:p>
          <a:p>
            <a:pPr algn="l">
              <a:buFont typeface="Arial" panose="020B0604020202020204" pitchFamily="34" charset="0"/>
              <a:buChar char="•"/>
            </a:pPr>
            <a:r>
              <a:rPr lang="cs-CZ" b="0" i="0" dirty="0">
                <a:solidFill>
                  <a:srgbClr val="000000"/>
                </a:solidFill>
                <a:effectLst/>
                <a:latin typeface="open_sansregular"/>
              </a:rPr>
              <a:t>Jednotná přijímací zkouška uchazečů vzdělávajících se dlouhodobě v zahraničí </a:t>
            </a:r>
            <a:r>
              <a:rPr lang="cs-CZ" b="0" i="0" u="sng" dirty="0">
                <a:solidFill>
                  <a:srgbClr val="B50041"/>
                </a:solidFill>
                <a:effectLst/>
                <a:latin typeface="open_sansbold"/>
                <a:hlinkClick r:id="rId11"/>
              </a:rPr>
              <a:t>- zde</a:t>
            </a:r>
            <a:endParaRPr lang="cs-CZ" b="0" i="0" dirty="0">
              <a:solidFill>
                <a:srgbClr val="000000"/>
              </a:solidFill>
              <a:effectLst/>
              <a:latin typeface="open_sansregular"/>
            </a:endParaRPr>
          </a:p>
          <a:p>
            <a:pPr algn="l">
              <a:buFont typeface="Arial" panose="020B0604020202020204" pitchFamily="34" charset="0"/>
              <a:buChar char="•"/>
            </a:pPr>
            <a:r>
              <a:rPr lang="cs-CZ" b="0" i="0" dirty="0">
                <a:solidFill>
                  <a:srgbClr val="000000"/>
                </a:solidFill>
                <a:effectLst/>
                <a:latin typeface="open_sansregular"/>
              </a:rPr>
              <a:t>Přihlášky na střední školu </a:t>
            </a:r>
            <a:r>
              <a:rPr lang="cs-CZ" b="0" i="0" u="sng" dirty="0">
                <a:solidFill>
                  <a:srgbClr val="B50041"/>
                </a:solidFill>
                <a:effectLst/>
                <a:latin typeface="open_sansbold"/>
                <a:hlinkClick r:id="rId12"/>
              </a:rPr>
              <a:t>- zde</a:t>
            </a:r>
            <a:endParaRPr lang="cs-CZ" b="0" i="0" dirty="0">
              <a:solidFill>
                <a:srgbClr val="000000"/>
              </a:solidFill>
              <a:effectLst/>
              <a:latin typeface="open_sansregular"/>
            </a:endParaRPr>
          </a:p>
          <a:p>
            <a:pPr algn="l">
              <a:buFont typeface="Arial" panose="020B0604020202020204" pitchFamily="34" charset="0"/>
              <a:buChar char="•"/>
            </a:pPr>
            <a:r>
              <a:rPr lang="cs-CZ" b="0" i="0" dirty="0">
                <a:solidFill>
                  <a:srgbClr val="000000"/>
                </a:solidFill>
                <a:effectLst/>
                <a:latin typeface="open_sansregular"/>
              </a:rPr>
              <a:t>Specifikace požadavků k jednotným testům 2020 (český jazyk a literatura) - </a:t>
            </a:r>
            <a:r>
              <a:rPr lang="cs-CZ" b="0" i="1" u="sng" dirty="0">
                <a:solidFill>
                  <a:srgbClr val="B50041"/>
                </a:solidFill>
                <a:effectLst/>
                <a:latin typeface="open_sansbold"/>
                <a:hlinkClick r:id="rId13"/>
              </a:rPr>
              <a:t>zde</a:t>
            </a:r>
            <a:endParaRPr lang="cs-CZ" b="0" i="0" dirty="0">
              <a:solidFill>
                <a:srgbClr val="000000"/>
              </a:solidFill>
              <a:effectLst/>
              <a:latin typeface="open_sansregular"/>
            </a:endParaRPr>
          </a:p>
          <a:p>
            <a:pPr algn="l">
              <a:buFont typeface="Arial" panose="020B0604020202020204" pitchFamily="34" charset="0"/>
              <a:buChar char="•"/>
            </a:pPr>
            <a:r>
              <a:rPr lang="cs-CZ" b="0" i="0" dirty="0">
                <a:solidFill>
                  <a:srgbClr val="000000"/>
                </a:solidFill>
                <a:effectLst/>
                <a:latin typeface="open_sansregular"/>
              </a:rPr>
              <a:t>Specifikace požadavků k jednotným testům 2020 (matematika) - </a:t>
            </a:r>
            <a:r>
              <a:rPr lang="cs-CZ" b="0" i="1" u="sng" dirty="0">
                <a:solidFill>
                  <a:srgbClr val="B50041"/>
                </a:solidFill>
                <a:effectLst/>
                <a:latin typeface="open_sansbold"/>
                <a:hlinkClick r:id="rId14"/>
              </a:rPr>
              <a:t>zde</a:t>
            </a:r>
            <a:endParaRPr lang="cs-CZ" b="0" i="0" dirty="0">
              <a:solidFill>
                <a:srgbClr val="000000"/>
              </a:solidFill>
              <a:effectLst/>
              <a:latin typeface="open_sansregular"/>
            </a:endParaRPr>
          </a:p>
          <a:p>
            <a:pPr algn="l">
              <a:buFont typeface="Arial" panose="020B0604020202020204" pitchFamily="34" charset="0"/>
              <a:buChar char="•"/>
            </a:pPr>
            <a:r>
              <a:rPr lang="cs-CZ" b="0" i="0" dirty="0">
                <a:solidFill>
                  <a:srgbClr val="000000"/>
                </a:solidFill>
                <a:effectLst/>
                <a:latin typeface="open_sansregular"/>
              </a:rPr>
              <a:t>Testová zadání k procvičování - </a:t>
            </a:r>
            <a:r>
              <a:rPr lang="cs-CZ" b="0" i="1" u="sng" dirty="0">
                <a:solidFill>
                  <a:srgbClr val="B50041"/>
                </a:solidFill>
                <a:effectLst/>
                <a:latin typeface="open_sansbold"/>
                <a:hlinkClick r:id="rId15"/>
              </a:rPr>
              <a:t>zde</a:t>
            </a:r>
            <a:endParaRPr lang="cs-CZ" b="0" i="0" dirty="0">
              <a:solidFill>
                <a:srgbClr val="000000"/>
              </a:solidFill>
              <a:effectLst/>
              <a:latin typeface="open_sansregular"/>
            </a:endParaRPr>
          </a:p>
          <a:p>
            <a:endParaRPr lang="cs-CZ" dirty="0"/>
          </a:p>
        </p:txBody>
      </p:sp>
      <p:sp>
        <p:nvSpPr>
          <p:cNvPr id="4" name="Zástupný symbol pro číslo snímku 3">
            <a:extLst>
              <a:ext uri="{FF2B5EF4-FFF2-40B4-BE49-F238E27FC236}">
                <a16:creationId xmlns:a16="http://schemas.microsoft.com/office/drawing/2014/main" id="{6807D51A-F970-BE2B-B724-3AD399C85073}"/>
              </a:ext>
            </a:extLst>
          </p:cNvPr>
          <p:cNvSpPr>
            <a:spLocks noGrp="1"/>
          </p:cNvSpPr>
          <p:nvPr>
            <p:ph type="sldNum" sz="quarter" idx="12"/>
          </p:nvPr>
        </p:nvSpPr>
        <p:spPr/>
        <p:txBody>
          <a:bodyPr/>
          <a:lstStyle/>
          <a:p>
            <a:fld id="{323BD8D3-A9DD-40CB-A396-ADCE34852C74}" type="slidenum">
              <a:rPr lang="cs-CZ" smtClean="0"/>
              <a:pPr/>
              <a:t>36</a:t>
            </a:fld>
            <a:endParaRPr lang="cs-CZ"/>
          </a:p>
        </p:txBody>
      </p:sp>
    </p:spTree>
    <p:extLst>
      <p:ext uri="{BB962C8B-B14F-4D97-AF65-F5344CB8AC3E}">
        <p14:creationId xmlns:p14="http://schemas.microsoft.com/office/powerpoint/2010/main" val="239249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DF361-481B-3B94-4934-B7618BA7555E}"/>
              </a:ext>
            </a:extLst>
          </p:cNvPr>
          <p:cNvSpPr>
            <a:spLocks noGrp="1"/>
          </p:cNvSpPr>
          <p:nvPr>
            <p:ph type="title"/>
          </p:nvPr>
        </p:nvSpPr>
        <p:spPr>
          <a:xfrm>
            <a:off x="729599" y="916450"/>
            <a:ext cx="10838169" cy="713578"/>
          </a:xfrm>
        </p:spPr>
        <p:txBody>
          <a:bodyPr vert="horz" lIns="0" tIns="0" rIns="0" bIns="0" rtlCol="0" anchor="t" anchorCtr="0">
            <a:noAutofit/>
          </a:bodyPr>
          <a:lstStyle/>
          <a:p>
            <a:r>
              <a:rPr lang="cs-CZ" sz="2800">
                <a:solidFill>
                  <a:srgbClr val="418E96"/>
                </a:solidFill>
                <a:latin typeface="Calibri"/>
                <a:cs typeface="Calibri"/>
              </a:rPr>
              <a:t>Podání přihlášky do prvního kola</a:t>
            </a:r>
            <a:br>
              <a:rPr lang="cs-CZ" sz="2800"/>
            </a:br>
            <a:br>
              <a:rPr lang="cs-CZ" sz="2800"/>
            </a:br>
            <a:br>
              <a:rPr lang="cs-CZ" sz="2800"/>
            </a:br>
            <a:endParaRPr lang="cs-CZ" sz="2800">
              <a:cs typeface="Calibri"/>
            </a:endParaRPr>
          </a:p>
        </p:txBody>
      </p:sp>
      <p:sp>
        <p:nvSpPr>
          <p:cNvPr id="3" name="Zástupný obsah 2">
            <a:extLst>
              <a:ext uri="{FF2B5EF4-FFF2-40B4-BE49-F238E27FC236}">
                <a16:creationId xmlns:a16="http://schemas.microsoft.com/office/drawing/2014/main" id="{F36901B7-1777-E88B-3298-43D01378738E}"/>
              </a:ext>
            </a:extLst>
          </p:cNvPr>
          <p:cNvSpPr>
            <a:spLocks noGrp="1"/>
          </p:cNvSpPr>
          <p:nvPr>
            <p:ph idx="1"/>
          </p:nvPr>
        </p:nvSpPr>
        <p:spPr>
          <a:xfrm>
            <a:off x="729599" y="1705826"/>
            <a:ext cx="10493367" cy="4748804"/>
          </a:xfrm>
        </p:spPr>
        <p:txBody>
          <a:bodyPr vert="horz" lIns="0" tIns="0" rIns="0" bIns="0" rtlCol="0" anchor="t">
            <a:noAutofit/>
          </a:bodyPr>
          <a:lstStyle/>
          <a:p>
            <a:pPr marL="342900" indent="-342900">
              <a:spcAft>
                <a:spcPts val="1500"/>
              </a:spcAft>
            </a:pPr>
            <a:r>
              <a:rPr lang="cs-CZ" sz="2100" dirty="0">
                <a:latin typeface="Calibri"/>
                <a:cs typeface="Calibri"/>
              </a:rPr>
              <a:t>Přihlášku</a:t>
            </a:r>
            <a:r>
              <a:rPr lang="cs-CZ" sz="2100" dirty="0">
                <a:solidFill>
                  <a:srgbClr val="000000"/>
                </a:solidFill>
                <a:latin typeface="Calibri"/>
                <a:ea typeface="Calibri" panose="020F0502020204030204" pitchFamily="34" charset="0"/>
                <a:cs typeface="Calibri"/>
              </a:rPr>
              <a:t> podává za nezletilého uchazeče jeho zákonný zástupce. </a:t>
            </a:r>
            <a:r>
              <a:rPr lang="cs-CZ" sz="2100" b="1" dirty="0">
                <a:solidFill>
                  <a:srgbClr val="000000"/>
                </a:solidFill>
                <a:latin typeface="Calibri"/>
                <a:ea typeface="Calibri" panose="020F0502020204030204" pitchFamily="34" charset="0"/>
                <a:cs typeface="Calibri"/>
              </a:rPr>
              <a:t>Součástí přihlášky </a:t>
            </a:r>
            <a:r>
              <a:rPr lang="cs-CZ" sz="2100" b="1" dirty="0">
                <a:solidFill>
                  <a:srgbClr val="000000"/>
                </a:solidFill>
                <a:effectLst/>
                <a:latin typeface="Calibri"/>
                <a:ea typeface="Calibri" panose="020F0502020204030204" pitchFamily="34" charset="0"/>
                <a:cs typeface="Calibri"/>
              </a:rPr>
              <a:t>je </a:t>
            </a:r>
            <a:r>
              <a:rPr lang="cs-CZ" sz="2100" b="1" dirty="0">
                <a:solidFill>
                  <a:srgbClr val="000000"/>
                </a:solidFill>
                <a:latin typeface="Calibri"/>
                <a:ea typeface="Calibri" panose="020F0502020204030204" pitchFamily="34" charset="0"/>
                <a:cs typeface="Calibri"/>
              </a:rPr>
              <a:t>pak čestné </a:t>
            </a:r>
            <a:r>
              <a:rPr lang="cs-CZ" sz="2100" b="1" dirty="0">
                <a:latin typeface="Calibri"/>
                <a:ea typeface="Calibri" panose="020F0502020204030204" pitchFamily="34" charset="0"/>
                <a:cs typeface="Calibri"/>
              </a:rPr>
              <a:t>prohlášení podávající osoby, že nezletilý uchazeč souhlasí s jejím podáním a obsahem</a:t>
            </a:r>
            <a:r>
              <a:rPr lang="cs-CZ" sz="2100" b="1" dirty="0">
                <a:solidFill>
                  <a:srgbClr val="000000"/>
                </a:solidFill>
                <a:effectLst/>
                <a:latin typeface="Calibri"/>
                <a:ea typeface="Calibri" panose="020F0502020204030204" pitchFamily="34" charset="0"/>
                <a:cs typeface="Calibri"/>
              </a:rPr>
              <a:t>.</a:t>
            </a:r>
            <a:r>
              <a:rPr lang="cs-CZ" sz="2100" dirty="0">
                <a:solidFill>
                  <a:srgbClr val="000000"/>
                </a:solidFill>
                <a:latin typeface="Calibri"/>
                <a:ea typeface="Calibri" panose="020F0502020204030204" pitchFamily="34" charset="0"/>
                <a:cs typeface="Calibri"/>
              </a:rPr>
              <a:t> </a:t>
            </a:r>
            <a:r>
              <a:rPr lang="cs-CZ" sz="2100" dirty="0">
                <a:latin typeface="Calibri"/>
                <a:ea typeface="Calibri" panose="020F0502020204030204" pitchFamily="34" charset="0"/>
                <a:cs typeface="Calibri"/>
              </a:rPr>
              <a:t> </a:t>
            </a:r>
            <a:endParaRPr lang="cs-CZ" sz="2100" dirty="0">
              <a:effectLst/>
              <a:latin typeface="Calibri"/>
              <a:ea typeface="Calibri" panose="020F0502020204030204" pitchFamily="34" charset="0"/>
              <a:cs typeface="Calibri"/>
            </a:endParaRPr>
          </a:p>
          <a:p>
            <a:pPr marL="320040" indent="-320040">
              <a:spcAft>
                <a:spcPts val="1500"/>
              </a:spcAft>
            </a:pPr>
            <a:r>
              <a:rPr lang="cs-CZ" sz="2100" dirty="0">
                <a:latin typeface="Calibri"/>
                <a:ea typeface="Calibri" panose="020F0502020204030204" pitchFamily="34" charset="0"/>
                <a:cs typeface="Calibri"/>
              </a:rPr>
              <a:t>Uchazeč </a:t>
            </a:r>
            <a:r>
              <a:rPr lang="cs-CZ" sz="2100" dirty="0">
                <a:effectLst/>
                <a:latin typeface="Calibri"/>
                <a:ea typeface="Calibri" panose="020F0502020204030204" pitchFamily="34" charset="0"/>
                <a:cs typeface="Calibri"/>
              </a:rPr>
              <a:t>může podat </a:t>
            </a:r>
            <a:r>
              <a:rPr lang="cs-CZ" sz="2100" dirty="0">
                <a:latin typeface="Calibri"/>
                <a:ea typeface="Calibri" panose="020F0502020204030204" pitchFamily="34" charset="0"/>
                <a:cs typeface="Calibri"/>
              </a:rPr>
              <a:t>nejvýše </a:t>
            </a:r>
            <a:r>
              <a:rPr lang="cs-CZ" sz="2100" b="1" dirty="0">
                <a:latin typeface="Calibri"/>
                <a:ea typeface="Calibri" panose="020F0502020204030204" pitchFamily="34" charset="0"/>
                <a:cs typeface="Calibri"/>
              </a:rPr>
              <a:t>2 přihlášky pro obor vzdělání s talentovou zkouškou </a:t>
            </a:r>
            <a:r>
              <a:rPr lang="cs-CZ" sz="2100" dirty="0">
                <a:latin typeface="Calibri"/>
                <a:ea typeface="Calibri" panose="020F0502020204030204" pitchFamily="34" charset="0"/>
                <a:cs typeface="Calibri"/>
              </a:rPr>
              <a:t>a </a:t>
            </a:r>
            <a:r>
              <a:rPr lang="cs-CZ" sz="2100" b="1" dirty="0">
                <a:latin typeface="Calibri"/>
                <a:ea typeface="Calibri" panose="020F0502020204030204" pitchFamily="34" charset="0"/>
                <a:cs typeface="Calibri"/>
              </a:rPr>
              <a:t>nejvýše 3 přihlášky pro ostatní obory vzdělání</a:t>
            </a:r>
            <a:r>
              <a:rPr lang="cs-CZ" sz="2100" dirty="0">
                <a:effectLst/>
                <a:latin typeface="Calibri"/>
                <a:ea typeface="Calibri" panose="020F0502020204030204" pitchFamily="34" charset="0"/>
                <a:cs typeface="Calibri"/>
              </a:rPr>
              <a:t>.</a:t>
            </a:r>
            <a:r>
              <a:rPr lang="cs-CZ" sz="2100" dirty="0">
                <a:latin typeface="Calibri"/>
                <a:ea typeface="Calibri" panose="020F0502020204030204" pitchFamily="34" charset="0"/>
                <a:cs typeface="Calibri"/>
              </a:rPr>
              <a:t> </a:t>
            </a:r>
            <a:r>
              <a:rPr lang="cs-CZ" sz="2100" b="1" dirty="0">
                <a:latin typeface="Calibri"/>
                <a:ea typeface="Calibri" panose="020F0502020204030204" pitchFamily="34" charset="0"/>
                <a:cs typeface="Calibri"/>
              </a:rPr>
              <a:t>Maximálně možný počet podaných přihlášek může být tedy pět</a:t>
            </a:r>
            <a:r>
              <a:rPr lang="cs-CZ" sz="2100" b="1" dirty="0">
                <a:effectLst/>
                <a:latin typeface="Calibri"/>
                <a:ea typeface="Calibri" panose="020F0502020204030204" pitchFamily="34" charset="0"/>
                <a:cs typeface="Calibri"/>
              </a:rPr>
              <a:t>.</a:t>
            </a:r>
            <a:endParaRPr lang="cs-CZ" sz="2100" dirty="0">
              <a:effectLst/>
              <a:latin typeface="Calibri"/>
              <a:ea typeface="Calibri" panose="020F0502020204030204" pitchFamily="34" charset="0"/>
              <a:cs typeface="Calibri"/>
            </a:endParaRPr>
          </a:p>
          <a:p>
            <a:pPr marL="320040" indent="-320040">
              <a:spcAft>
                <a:spcPts val="1500"/>
              </a:spcAft>
            </a:pPr>
            <a:r>
              <a:rPr lang="cs-CZ" sz="2100" b="1" dirty="0">
                <a:latin typeface="Calibri"/>
                <a:ea typeface="Calibri" panose="020F0502020204030204" pitchFamily="34" charset="0"/>
                <a:cs typeface="Calibri"/>
              </a:rPr>
              <a:t>Pořadí uvedených oborů vzdělání </a:t>
            </a:r>
            <a:r>
              <a:rPr lang="cs-CZ" sz="2100" b="1" dirty="0">
                <a:effectLst/>
                <a:latin typeface="Calibri"/>
                <a:ea typeface="Calibri" panose="020F0502020204030204" pitchFamily="34" charset="0"/>
                <a:cs typeface="Calibri"/>
              </a:rPr>
              <a:t>v</a:t>
            </a:r>
            <a:r>
              <a:rPr lang="cs-CZ" sz="2100" b="1" dirty="0">
                <a:latin typeface="Calibri"/>
                <a:ea typeface="Calibri" panose="020F0502020204030204" pitchFamily="34" charset="0"/>
                <a:cs typeface="Calibri"/>
              </a:rPr>
              <a:t> </a:t>
            </a:r>
            <a:r>
              <a:rPr lang="cs-CZ" sz="2100" b="1" dirty="0">
                <a:effectLst/>
                <a:latin typeface="Calibri"/>
                <a:ea typeface="Calibri" panose="020F0502020204030204" pitchFamily="34" charset="0"/>
                <a:cs typeface="Calibri"/>
              </a:rPr>
              <a:t>přihlášce </a:t>
            </a:r>
            <a:r>
              <a:rPr lang="cs-CZ" sz="2100" b="1" dirty="0">
                <a:latin typeface="Calibri"/>
                <a:ea typeface="Calibri" panose="020F0502020204030204" pitchFamily="34" charset="0"/>
                <a:cs typeface="Calibri"/>
              </a:rPr>
              <a:t>vyjadřuje přednostní volbu oboru vzdělání</a:t>
            </a:r>
            <a:r>
              <a:rPr lang="cs-CZ" sz="2100" b="1" dirty="0">
                <a:effectLst/>
                <a:latin typeface="Calibri"/>
                <a:ea typeface="Calibri" panose="020F0502020204030204" pitchFamily="34" charset="0"/>
                <a:cs typeface="Calibri"/>
              </a:rPr>
              <a:t>,</a:t>
            </a:r>
            <a:r>
              <a:rPr lang="cs-CZ" sz="2100" b="1" dirty="0">
                <a:latin typeface="Calibri"/>
                <a:ea typeface="Calibri" panose="020F0502020204030204" pitchFamily="34" charset="0"/>
                <a:cs typeface="Calibri"/>
              </a:rPr>
              <a:t> tzn. že obory vzdělání jsou řazeny dle preference.</a:t>
            </a:r>
            <a:endParaRPr lang="cs-CZ" sz="2100" dirty="0">
              <a:effectLst/>
              <a:latin typeface="Calibri" panose="020F0502020204030204" pitchFamily="34" charset="0"/>
              <a:ea typeface="Calibri" panose="020F0502020204030204" pitchFamily="34" charset="0"/>
              <a:cs typeface="Calibri"/>
            </a:endParaRPr>
          </a:p>
          <a:p>
            <a:pPr marL="320040" indent="-320040">
              <a:spcAft>
                <a:spcPts val="1500"/>
              </a:spcAft>
            </a:pPr>
            <a:r>
              <a:rPr lang="cs-CZ" sz="2100" dirty="0">
                <a:latin typeface="Calibri"/>
                <a:ea typeface="Calibri" panose="020F0502020204030204" pitchFamily="34" charset="0"/>
                <a:cs typeface="Calibri"/>
              </a:rPr>
              <a:t>Uvedené pořadí musí být </a:t>
            </a:r>
            <a:r>
              <a:rPr lang="cs-CZ" sz="2100" dirty="0">
                <a:effectLst/>
                <a:latin typeface="Calibri"/>
                <a:ea typeface="Calibri" panose="020F0502020204030204" pitchFamily="34" charset="0"/>
                <a:cs typeface="Calibri"/>
              </a:rPr>
              <a:t>na </a:t>
            </a:r>
            <a:r>
              <a:rPr lang="cs-CZ" sz="2100" dirty="0">
                <a:latin typeface="Calibri"/>
                <a:ea typeface="Calibri" panose="020F0502020204030204" pitchFamily="34" charset="0"/>
                <a:cs typeface="Calibri"/>
              </a:rPr>
              <a:t>všech podaných přihláškách shodné</a:t>
            </a:r>
            <a:r>
              <a:rPr lang="cs-CZ" sz="2100" dirty="0">
                <a:effectLst/>
                <a:latin typeface="Calibri"/>
                <a:ea typeface="Calibri" panose="020F0502020204030204" pitchFamily="34" charset="0"/>
                <a:cs typeface="Calibri"/>
              </a:rPr>
              <a:t>.</a:t>
            </a:r>
            <a:endParaRPr lang="cs-CZ" dirty="0">
              <a:cs typeface="Calibri"/>
            </a:endParaRPr>
          </a:p>
          <a:p>
            <a:pPr marL="0" indent="0">
              <a:spcAft>
                <a:spcPts val="1500"/>
              </a:spcAft>
              <a:buNone/>
            </a:pPr>
            <a:endParaRPr lang="cs-CZ" sz="2100" dirty="0">
              <a:effectLst/>
              <a:latin typeface="Calibri" panose="020F0502020204030204" pitchFamily="34" charset="0"/>
              <a:ea typeface="Calibri" panose="020F0502020204030204" pitchFamily="34" charset="0"/>
              <a:cs typeface="Times New Roman" panose="02020603050405020304" pitchFamily="18" charset="0"/>
            </a:endParaRPr>
          </a:p>
          <a:p>
            <a:pPr marL="320040" indent="-320040">
              <a:spcAft>
                <a:spcPts val="1500"/>
              </a:spcAft>
            </a:pPr>
            <a:endParaRPr lang="cs-CZ" sz="2100" dirty="0">
              <a:latin typeface="Calibri"/>
              <a:cs typeface="Calibri"/>
            </a:endParaRPr>
          </a:p>
        </p:txBody>
      </p:sp>
      <p:sp>
        <p:nvSpPr>
          <p:cNvPr id="4" name="Zástupný symbol pro číslo snímku 3">
            <a:extLst>
              <a:ext uri="{FF2B5EF4-FFF2-40B4-BE49-F238E27FC236}">
                <a16:creationId xmlns:a16="http://schemas.microsoft.com/office/drawing/2014/main" id="{85D7A329-0B5E-7B23-E846-4A7C27B58804}"/>
              </a:ext>
            </a:extLst>
          </p:cNvPr>
          <p:cNvSpPr>
            <a:spLocks noGrp="1"/>
          </p:cNvSpPr>
          <p:nvPr>
            <p:ph type="sldNum" sz="quarter" idx="12"/>
          </p:nvPr>
        </p:nvSpPr>
        <p:spPr/>
        <p:txBody>
          <a:bodyPr/>
          <a:lstStyle/>
          <a:p>
            <a:fld id="{323BD8D3-A9DD-40CB-A396-ADCE34852C74}" type="slidenum">
              <a:rPr lang="cs-CZ" smtClean="0"/>
              <a:pPr/>
              <a:t>4</a:t>
            </a:fld>
            <a:endParaRPr lang="cs-CZ"/>
          </a:p>
        </p:txBody>
      </p:sp>
    </p:spTree>
    <p:extLst>
      <p:ext uri="{BB962C8B-B14F-4D97-AF65-F5344CB8AC3E}">
        <p14:creationId xmlns:p14="http://schemas.microsoft.com/office/powerpoint/2010/main" val="330143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23BD8D3-A9DD-40CB-A396-ADCE34852C74}" type="slidenum">
              <a:rPr lang="cs-CZ" smtClean="0"/>
              <a:pPr/>
              <a:t>5</a:t>
            </a:fld>
            <a:endParaRPr lang="cs-CZ"/>
          </a:p>
        </p:txBody>
      </p:sp>
      <p:sp>
        <p:nvSpPr>
          <p:cNvPr id="4" name="TextovéPole 3"/>
          <p:cNvSpPr txBox="1"/>
          <p:nvPr/>
        </p:nvSpPr>
        <p:spPr>
          <a:xfrm>
            <a:off x="716097" y="1729648"/>
            <a:ext cx="11250125" cy="2308324"/>
          </a:xfrm>
          <a:prstGeom prst="rect">
            <a:avLst/>
          </a:prstGeom>
          <a:noFill/>
        </p:spPr>
        <p:txBody>
          <a:bodyPr wrap="square" rtlCol="0">
            <a:spAutoFit/>
          </a:bodyPr>
          <a:lstStyle/>
          <a:p>
            <a:pPr fontAlgn="base"/>
            <a:r>
              <a:rPr lang="cs-CZ" sz="2400" b="1" dirty="0"/>
              <a:t>Priorita škol</a:t>
            </a:r>
          </a:p>
          <a:p>
            <a:pPr fontAlgn="base"/>
            <a:r>
              <a:rPr lang="cs-CZ" sz="2400" b="1" dirty="0"/>
              <a:t>Seřazení škol na přihlášce dle priority</a:t>
            </a:r>
            <a:r>
              <a:rPr lang="cs-CZ" sz="2400" dirty="0"/>
              <a:t>. To znamená, že na první místo napíšete školu, kam se chcete dostat nejvíce, např. takto: 1. místo: vysněná škola, na kterou chci nejvíce, 2. místo: škola, kam také chci (např. ne už tolik žádaná, jako první volba), 3. místo: záchranná, ale stále schůdná varianta (někdo zvolí učební obor). </a:t>
            </a:r>
            <a:r>
              <a:rPr lang="cs-CZ" sz="2400" b="1" dirty="0"/>
              <a:t>Priorita škol nepůjde po podání přihlášky měnit</a:t>
            </a:r>
            <a:r>
              <a:rPr lang="cs-CZ" sz="2400" dirty="0"/>
              <a:t>.</a:t>
            </a:r>
          </a:p>
        </p:txBody>
      </p:sp>
    </p:spTree>
    <p:extLst>
      <p:ext uri="{BB962C8B-B14F-4D97-AF65-F5344CB8AC3E}">
        <p14:creationId xmlns:p14="http://schemas.microsoft.com/office/powerpoint/2010/main" val="152614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A916F-9B91-369B-17F0-9CD52EA03BFA}"/>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56E3637-428B-602C-E2F2-2F5EEE609F9D}"/>
              </a:ext>
            </a:extLst>
          </p:cNvPr>
          <p:cNvSpPr>
            <a:spLocks noGrp="1"/>
          </p:cNvSpPr>
          <p:nvPr>
            <p:ph type="sldNum" sz="quarter" idx="12"/>
          </p:nvPr>
        </p:nvSpPr>
        <p:spPr/>
        <p:txBody>
          <a:bodyPr/>
          <a:lstStyle/>
          <a:p>
            <a:fld id="{323BD8D3-A9DD-40CB-A396-ADCE34852C74}" type="slidenum">
              <a:rPr lang="cs-CZ" smtClean="0"/>
              <a:pPr/>
              <a:t>6</a:t>
            </a:fld>
            <a:endParaRPr lang="cs-CZ"/>
          </a:p>
        </p:txBody>
      </p:sp>
      <p:sp>
        <p:nvSpPr>
          <p:cNvPr id="4" name="TextovéPole 3">
            <a:extLst>
              <a:ext uri="{FF2B5EF4-FFF2-40B4-BE49-F238E27FC236}">
                <a16:creationId xmlns:a16="http://schemas.microsoft.com/office/drawing/2014/main" id="{5E038B16-9259-7F0C-97C3-15A90F97B920}"/>
              </a:ext>
            </a:extLst>
          </p:cNvPr>
          <p:cNvSpPr txBox="1"/>
          <p:nvPr/>
        </p:nvSpPr>
        <p:spPr>
          <a:xfrm>
            <a:off x="716097" y="1729648"/>
            <a:ext cx="11250125" cy="1569660"/>
          </a:xfrm>
          <a:prstGeom prst="rect">
            <a:avLst/>
          </a:prstGeom>
          <a:noFill/>
        </p:spPr>
        <p:txBody>
          <a:bodyPr wrap="square" rtlCol="0">
            <a:spAutoFit/>
          </a:bodyPr>
          <a:lstStyle/>
          <a:p>
            <a:pPr fontAlgn="base"/>
            <a:r>
              <a:rPr lang="cs-CZ" sz="2400" b="1" dirty="0"/>
              <a:t>Kritérium prospěchu volitelné</a:t>
            </a:r>
          </a:p>
          <a:p>
            <a:pPr fontAlgn="base"/>
            <a:r>
              <a:rPr lang="cs-CZ" sz="2400" dirty="0"/>
              <a:t>Ředitelé SŠ musí </a:t>
            </a:r>
            <a:r>
              <a:rPr lang="cs-CZ" sz="2400" b="1" dirty="0"/>
              <a:t>do 31. ledna 2025 zveřejnit kritéria pro přijímání</a:t>
            </a:r>
            <a:r>
              <a:rPr lang="cs-CZ" sz="2400" dirty="0"/>
              <a:t>. Prospěch se již nebude uvádět do přihlášky a je volitelným kritériem, které může ředitel SŠ stanovit nad rámec </a:t>
            </a:r>
            <a:r>
              <a:rPr lang="cs-CZ" sz="2400" dirty="0">
                <a:hlinkClick r:id="rId3"/>
              </a:rPr>
              <a:t>státních jednotných přijímaček</a:t>
            </a:r>
            <a:r>
              <a:rPr lang="cs-CZ" sz="2400" dirty="0"/>
              <a:t> v rámci </a:t>
            </a:r>
            <a:r>
              <a:rPr lang="cs-CZ" sz="2400" b="1" dirty="0">
                <a:hlinkClick r:id="rId4"/>
              </a:rPr>
              <a:t>školní části přijímací zkoušky</a:t>
            </a:r>
            <a:r>
              <a:rPr lang="cs-CZ" sz="2400" dirty="0"/>
              <a:t>.</a:t>
            </a:r>
          </a:p>
        </p:txBody>
      </p:sp>
    </p:spTree>
    <p:extLst>
      <p:ext uri="{BB962C8B-B14F-4D97-AF65-F5344CB8AC3E}">
        <p14:creationId xmlns:p14="http://schemas.microsoft.com/office/powerpoint/2010/main" val="324654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23BD8D3-A9DD-40CB-A396-ADCE34852C74}" type="slidenum">
              <a:rPr lang="cs-CZ" smtClean="0"/>
              <a:pPr/>
              <a:t>7</a:t>
            </a:fld>
            <a:endParaRPr lang="cs-CZ"/>
          </a:p>
        </p:txBody>
      </p:sp>
      <p:sp>
        <p:nvSpPr>
          <p:cNvPr id="3" name="TextovéPole 2"/>
          <p:cNvSpPr txBox="1"/>
          <p:nvPr/>
        </p:nvSpPr>
        <p:spPr>
          <a:xfrm>
            <a:off x="3789559" y="473725"/>
            <a:ext cx="4171270" cy="707886"/>
          </a:xfrm>
          <a:prstGeom prst="rect">
            <a:avLst/>
          </a:prstGeom>
          <a:noFill/>
        </p:spPr>
        <p:txBody>
          <a:bodyPr wrap="none" rtlCol="0">
            <a:spAutoFit/>
          </a:bodyPr>
          <a:lstStyle/>
          <a:p>
            <a:pPr algn="ctr"/>
            <a:r>
              <a:rPr lang="cs-CZ" sz="4000" dirty="0"/>
              <a:t>Jak podat přihlášku</a:t>
            </a:r>
          </a:p>
        </p:txBody>
      </p:sp>
      <p:pic>
        <p:nvPicPr>
          <p:cNvPr id="3074" name="Picture 2"/>
          <p:cNvPicPr>
            <a:picLocks noChangeAspect="1" noChangeArrowheads="1"/>
          </p:cNvPicPr>
          <p:nvPr/>
        </p:nvPicPr>
        <p:blipFill>
          <a:blip r:embed="rId2"/>
          <a:srcRect/>
          <a:stretch>
            <a:fillRect/>
          </a:stretch>
        </p:blipFill>
        <p:spPr bwMode="auto">
          <a:xfrm>
            <a:off x="631614" y="1333500"/>
            <a:ext cx="10682173" cy="4896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323BD8D3-A9DD-40CB-A396-ADCE34852C74}" type="slidenum">
              <a:rPr lang="cs-CZ" smtClean="0"/>
              <a:pPr/>
              <a:t>8</a:t>
            </a:fld>
            <a:endParaRPr lang="cs-CZ"/>
          </a:p>
        </p:txBody>
      </p:sp>
      <p:sp>
        <p:nvSpPr>
          <p:cNvPr id="3" name="Obdélník 2"/>
          <p:cNvSpPr/>
          <p:nvPr/>
        </p:nvSpPr>
        <p:spPr>
          <a:xfrm>
            <a:off x="627961" y="253388"/>
            <a:ext cx="10686362" cy="5878532"/>
          </a:xfrm>
          <a:prstGeom prst="rect">
            <a:avLst/>
          </a:prstGeom>
        </p:spPr>
        <p:txBody>
          <a:bodyPr wrap="square">
            <a:spAutoFit/>
          </a:bodyPr>
          <a:lstStyle/>
          <a:p>
            <a:pPr algn="ctr" fontAlgn="base"/>
            <a:r>
              <a:rPr lang="cs-CZ" sz="4000" b="1" dirty="0"/>
              <a:t>A) Přihláška na SŠ plně elektronicky online</a:t>
            </a:r>
          </a:p>
          <a:p>
            <a:pPr fontAlgn="base"/>
            <a:r>
              <a:rPr lang="cs-CZ" sz="2400" dirty="0"/>
              <a:t>Novým </a:t>
            </a:r>
            <a:r>
              <a:rPr lang="cs-CZ" sz="2400" b="1" dirty="0"/>
              <a:t>elektronickým podáním přihlášky na SŠ</a:t>
            </a:r>
            <a:r>
              <a:rPr lang="cs-CZ" sz="2400" dirty="0"/>
              <a:t> online z domova </a:t>
            </a:r>
            <a:r>
              <a:rPr lang="cs-CZ" sz="2400" b="1" dirty="0"/>
              <a:t>ušetříte peníze</a:t>
            </a:r>
            <a:r>
              <a:rPr lang="cs-CZ" sz="2400" dirty="0"/>
              <a:t> za tisk a poštovné. Ulehčíte práci jak sobě, tak středním školám.</a:t>
            </a:r>
          </a:p>
          <a:p>
            <a:pPr fontAlgn="base"/>
            <a:endParaRPr lang="cs-CZ" sz="2400" dirty="0"/>
          </a:p>
          <a:p>
            <a:pPr fontAlgn="base"/>
            <a:r>
              <a:rPr lang="cs-CZ" sz="2400" dirty="0"/>
              <a:t> Online přihlášku podáte </a:t>
            </a:r>
            <a:r>
              <a:rPr lang="cs-CZ" sz="2400" b="1" dirty="0"/>
              <a:t>jednoduše za pár minut</a:t>
            </a:r>
            <a:r>
              <a:rPr lang="cs-CZ" sz="2400" dirty="0"/>
              <a:t> v těchto pěti krocích:</a:t>
            </a:r>
          </a:p>
          <a:p>
            <a:pPr fontAlgn="base"/>
            <a:endParaRPr lang="cs-CZ" sz="2400" dirty="0"/>
          </a:p>
          <a:p>
            <a:pPr fontAlgn="base"/>
            <a:r>
              <a:rPr lang="cs-CZ" sz="2400" dirty="0"/>
              <a:t>1) Přihlásíte se do systému </a:t>
            </a:r>
            <a:r>
              <a:rPr lang="cs-CZ" sz="2400" dirty="0" err="1"/>
              <a:t>DiPSy</a:t>
            </a:r>
            <a:r>
              <a:rPr lang="cs-CZ" sz="2400" dirty="0"/>
              <a:t> a </a:t>
            </a:r>
            <a:r>
              <a:rPr lang="cs-CZ" sz="2400" b="1" dirty="0"/>
              <a:t>vyberete své dítě</a:t>
            </a:r>
            <a:r>
              <a:rPr lang="cs-CZ" sz="2400" dirty="0"/>
              <a:t> (systém je napojen na registr obyvatel).</a:t>
            </a:r>
          </a:p>
          <a:p>
            <a:pPr fontAlgn="base"/>
            <a:r>
              <a:rPr lang="cs-CZ" sz="2400" dirty="0"/>
              <a:t>2) Vyberete </a:t>
            </a:r>
            <a:r>
              <a:rPr lang="cs-CZ" sz="2400" b="1" dirty="0"/>
              <a:t>3 obory bez talentové zkoušky</a:t>
            </a:r>
            <a:r>
              <a:rPr lang="cs-CZ" sz="2400" dirty="0"/>
              <a:t>, kam se chcete hlásit (kompletní </a:t>
            </a:r>
            <a:r>
              <a:rPr lang="cs-CZ" sz="2400" dirty="0" err="1"/>
              <a:t>info</a:t>
            </a:r>
            <a:r>
              <a:rPr lang="cs-CZ" sz="2400" dirty="0"/>
              <a:t> o oborech je v systému).</a:t>
            </a:r>
          </a:p>
          <a:p>
            <a:pPr fontAlgn="base"/>
            <a:r>
              <a:rPr lang="cs-CZ" sz="2400" dirty="0"/>
              <a:t>3) Obory vyberete </a:t>
            </a:r>
            <a:r>
              <a:rPr lang="cs-CZ" sz="2400" b="1" dirty="0"/>
              <a:t>v pořadí dle priority</a:t>
            </a:r>
            <a:r>
              <a:rPr lang="cs-CZ" sz="2400" dirty="0"/>
              <a:t> (1. místo obor, kam se chcete dostat nejvíce).</a:t>
            </a:r>
          </a:p>
          <a:p>
            <a:pPr fontAlgn="base"/>
            <a:r>
              <a:rPr lang="cs-CZ" sz="2400" b="1" dirty="0"/>
              <a:t>4) Nahrajete přílohy</a:t>
            </a:r>
            <a:r>
              <a:rPr lang="cs-CZ" sz="2400" dirty="0"/>
              <a:t> jako fotky nebo </a:t>
            </a:r>
            <a:r>
              <a:rPr lang="cs-CZ" sz="2400" dirty="0" err="1"/>
              <a:t>skeny</a:t>
            </a:r>
            <a:r>
              <a:rPr lang="cs-CZ" sz="2400" dirty="0"/>
              <a:t>. V systému uvidíte, jaké přílohy škola pro daný obor požaduje.</a:t>
            </a:r>
          </a:p>
          <a:p>
            <a:pPr fontAlgn="base"/>
            <a:r>
              <a:rPr lang="cs-CZ" sz="2400" b="1" dirty="0"/>
              <a:t>5) Potvrdíte odeslání přihlášek</a:t>
            </a:r>
            <a:r>
              <a:rPr lang="cs-CZ" sz="2400" dirty="0"/>
              <a:t> a přijde vám e-</a:t>
            </a:r>
            <a:r>
              <a:rPr lang="cs-CZ" sz="2400" dirty="0" err="1"/>
              <a:t>mailové</a:t>
            </a:r>
            <a:r>
              <a:rPr lang="cs-CZ" sz="2400" dirty="0"/>
              <a:t> potvrzení, že jste přihlášky podali. </a:t>
            </a:r>
            <a:r>
              <a:rPr lang="cs-CZ" sz="2400" b="1" dirty="0"/>
              <a:t>Přihlášky musíte podat do 20. února.</a:t>
            </a:r>
            <a:endParaRPr lang="cs-CZ"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411C6-4739-1A68-2F4D-FD545C2B79C5}"/>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622A94B-1760-0AB1-61AA-A1E35D16011B}"/>
              </a:ext>
            </a:extLst>
          </p:cNvPr>
          <p:cNvSpPr>
            <a:spLocks noGrp="1"/>
          </p:cNvSpPr>
          <p:nvPr>
            <p:ph type="sldNum" sz="quarter" idx="12"/>
          </p:nvPr>
        </p:nvSpPr>
        <p:spPr/>
        <p:txBody>
          <a:bodyPr/>
          <a:lstStyle/>
          <a:p>
            <a:fld id="{323BD8D3-A9DD-40CB-A396-ADCE34852C74}" type="slidenum">
              <a:rPr lang="cs-CZ" smtClean="0"/>
              <a:pPr/>
              <a:t>9</a:t>
            </a:fld>
            <a:endParaRPr lang="cs-CZ"/>
          </a:p>
        </p:txBody>
      </p:sp>
      <p:sp>
        <p:nvSpPr>
          <p:cNvPr id="4" name="TextovéPole 3">
            <a:extLst>
              <a:ext uri="{FF2B5EF4-FFF2-40B4-BE49-F238E27FC236}">
                <a16:creationId xmlns:a16="http://schemas.microsoft.com/office/drawing/2014/main" id="{B2956DC7-907E-C007-DAC7-10422FBDC472}"/>
              </a:ext>
            </a:extLst>
          </p:cNvPr>
          <p:cNvSpPr txBox="1"/>
          <p:nvPr/>
        </p:nvSpPr>
        <p:spPr>
          <a:xfrm>
            <a:off x="308473" y="1729648"/>
            <a:ext cx="11657750" cy="2308324"/>
          </a:xfrm>
          <a:prstGeom prst="rect">
            <a:avLst/>
          </a:prstGeom>
          <a:noFill/>
        </p:spPr>
        <p:txBody>
          <a:bodyPr wrap="square" rtlCol="0">
            <a:spAutoFit/>
          </a:bodyPr>
          <a:lstStyle/>
          <a:p>
            <a:pPr fontAlgn="base"/>
            <a:r>
              <a:rPr lang="cs-CZ" sz="2400" b="1" dirty="0"/>
              <a:t>Obyčejné kopie příloh k přihlášce</a:t>
            </a:r>
          </a:p>
          <a:p>
            <a:pPr fontAlgn="base"/>
            <a:r>
              <a:rPr lang="cs-CZ" sz="2400" dirty="0"/>
              <a:t>Známky na vysvědčení i případné potvrzení od lékaře se nově </a:t>
            </a:r>
            <a:r>
              <a:rPr lang="cs-CZ" sz="2400" b="1" dirty="0"/>
              <a:t>dokládají formou přílohy</a:t>
            </a:r>
            <a:r>
              <a:rPr lang="cs-CZ" sz="2400" dirty="0"/>
              <a:t>. Nepotvrzují se na přihlášce, jako tomu bylo dříve. Do elektronického systému nahrajete </a:t>
            </a:r>
            <a:r>
              <a:rPr lang="cs-CZ" sz="2400" dirty="0" err="1"/>
              <a:t>skeny</a:t>
            </a:r>
            <a:r>
              <a:rPr lang="cs-CZ" sz="2400" dirty="0"/>
              <a:t> nebo fotografie příloh ke škole, která je požaduje. Vždy si ale </a:t>
            </a:r>
            <a:r>
              <a:rPr lang="cs-CZ" sz="2400" b="1" dirty="0"/>
              <a:t>ponechte originál každé přílohy</a:t>
            </a:r>
            <a:r>
              <a:rPr lang="cs-CZ" sz="2400" dirty="0"/>
              <a:t> pro případ, že by si ho SŠ vyžádala. POZOR: Na potvrzení od lékaře </a:t>
            </a:r>
            <a:r>
              <a:rPr lang="cs-CZ" sz="2400" b="1" dirty="0"/>
              <a:t>musí vždy být uveden správný kód oboru/oborů vzdělání</a:t>
            </a:r>
            <a:r>
              <a:rPr lang="cs-CZ" sz="2400" dirty="0"/>
              <a:t>!</a:t>
            </a:r>
          </a:p>
        </p:txBody>
      </p:sp>
    </p:spTree>
    <p:extLst>
      <p:ext uri="{BB962C8B-B14F-4D97-AF65-F5344CB8AC3E}">
        <p14:creationId xmlns:p14="http://schemas.microsoft.com/office/powerpoint/2010/main" val="35633769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c9fa7da-1c7d-43c5-86eb-243d10e91c17">
      <UserInfo>
        <DisplayName>Členové webu PZ v roce 2024 - komunikační strategie</DisplayName>
        <AccountId>7</AccountId>
        <AccountType/>
      </UserInfo>
      <UserInfo>
        <DisplayName>Hájek Klára</DisplayName>
        <AccountId>40</AccountId>
        <AccountType/>
      </UserInfo>
      <UserInfo>
        <DisplayName>Kociánová Anna</DisplayName>
        <AccountId>41</AccountId>
        <AccountType/>
      </UserInfo>
      <UserInfo>
        <DisplayName>Vittek Emanuel</DisplayName>
        <AccountId>42</AccountId>
        <AccountType/>
      </UserInfo>
      <UserInfo>
        <DisplayName>Kuchařová Veronika</DisplayName>
        <AccountId>43</AccountId>
        <AccountType/>
      </UserInfo>
      <UserInfo>
        <DisplayName>Kubas Patrik</DisplayName>
        <AccountId>13</AccountId>
        <AccountType/>
      </UserInfo>
      <UserInfo>
        <DisplayName>Řezaninová Adéla</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D3F84E31384BD4DA8D02809765A89D9" ma:contentTypeVersion="5" ma:contentTypeDescription="Vytvoří nový dokument" ma:contentTypeScope="" ma:versionID="e42dc74777a1554e555eccdddaf99918">
  <xsd:schema xmlns:xsd="http://www.w3.org/2001/XMLSchema" xmlns:xs="http://www.w3.org/2001/XMLSchema" xmlns:p="http://schemas.microsoft.com/office/2006/metadata/properties" xmlns:ns2="feb129d2-ac20-4661-8022-c81b6a0f72ab" xmlns:ns3="8c9fa7da-1c7d-43c5-86eb-243d10e91c17" targetNamespace="http://schemas.microsoft.com/office/2006/metadata/properties" ma:root="true" ma:fieldsID="130a6586a879acf8ac90afa6422eba40" ns2:_="" ns3:_="">
    <xsd:import namespace="feb129d2-ac20-4661-8022-c81b6a0f72ab"/>
    <xsd:import namespace="8c9fa7da-1c7d-43c5-86eb-243d10e91c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129d2-ac20-4661-8022-c81b6a0f72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9fa7da-1c7d-43c5-86eb-243d10e91c17" elementFormDefault="qualified">
    <xsd:import namespace="http://schemas.microsoft.com/office/2006/documentManagement/types"/>
    <xsd:import namespace="http://schemas.microsoft.com/office/infopath/2007/PartnerControls"/>
    <xsd:element name="SharedWithUsers" ma:index="11"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CB4F7A-5747-48AB-B797-E6AB3ACDF327}">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feb129d2-ac20-4661-8022-c81b6a0f72ab"/>
    <ds:schemaRef ds:uri="http://www.w3.org/XML/1998/namespace"/>
    <ds:schemaRef ds:uri="http://schemas.openxmlformats.org/package/2006/metadata/core-properties"/>
    <ds:schemaRef ds:uri="http://purl.org/dc/terms/"/>
    <ds:schemaRef ds:uri="8c9fa7da-1c7d-43c5-86eb-243d10e91c17"/>
    <ds:schemaRef ds:uri="http://purl.org/dc/dcmitype/"/>
  </ds:schemaRefs>
</ds:datastoreItem>
</file>

<file path=customXml/itemProps2.xml><?xml version="1.0" encoding="utf-8"?>
<ds:datastoreItem xmlns:ds="http://schemas.openxmlformats.org/officeDocument/2006/customXml" ds:itemID="{4C4513BB-34CB-4276-AD6E-0DF7E1CDCDAA}">
  <ds:schemaRefs>
    <ds:schemaRef ds:uri="8c9fa7da-1c7d-43c5-86eb-243d10e91c17"/>
    <ds:schemaRef ds:uri="feb129d2-ac20-4661-8022-c81b6a0f72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18F6E3C-A148-41A0-A955-93EA588551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687</TotalTime>
  <Words>3529</Words>
  <Application>Microsoft Office PowerPoint</Application>
  <PresentationFormat>Širokoúhlá obrazovka</PresentationFormat>
  <Paragraphs>191</Paragraphs>
  <Slides>36</Slides>
  <Notes>2</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36</vt:i4>
      </vt:variant>
    </vt:vector>
  </HeadingPairs>
  <TitlesOfParts>
    <vt:vector size="48" baseType="lpstr">
      <vt:lpstr>Arial</vt:lpstr>
      <vt:lpstr>Calibri</vt:lpstr>
      <vt:lpstr>Montserrat</vt:lpstr>
      <vt:lpstr>Nunito</vt:lpstr>
      <vt:lpstr>open_sansbold</vt:lpstr>
      <vt:lpstr>open_sansregular</vt:lpstr>
      <vt:lpstr>Symbol</vt:lpstr>
      <vt:lpstr>Symbol,Sans-Serif</vt:lpstr>
      <vt:lpstr>Tw Cen MT</vt:lpstr>
      <vt:lpstr>Tw Cen MT Condensed</vt:lpstr>
      <vt:lpstr>Wingdings 3</vt:lpstr>
      <vt:lpstr>Integrál</vt:lpstr>
      <vt:lpstr>Přijímací řízení 2024 - 2025</vt:lpstr>
      <vt:lpstr>Základní informace</vt:lpstr>
      <vt:lpstr>Základní informace</vt:lpstr>
      <vt:lpstr>Podání přihlášky do prvního kola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Termíny jednotné přijímací zkoušky pro maturitní obory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Obory vzdělání s talentovými zkouškami (TZ) </vt:lpstr>
      <vt:lpstr>OBORY VZDĚLÁNÍ S TALENTOVÝMI ZKOUŠKAMI (TZ)  </vt:lpstr>
      <vt:lpstr>OBORY VZDĚLÁNÍ S TALENTOVÝMI ZKOUŠKAMI (TZ)  </vt:lpstr>
      <vt:lpstr>OBORY VZDĚLÁNÍ S TALENTOVÝMI ZKOUŠKAMI (TZ)  </vt:lpstr>
      <vt:lpstr>OBORY VZDĚLÁNÍ S TALENTOVÝMI ZKOUŠKAMI (TZ)  </vt:lpstr>
      <vt:lpstr>Termíny pro 1. kolo      </vt:lpstr>
      <vt:lpstr>OPRAVNÉ PROSTŘEDKY      </vt:lpstr>
      <vt:lpstr>Prezentace aplikace PowerPoint</vt:lpstr>
      <vt:lpstr>druhé kolo      </vt:lpstr>
      <vt:lpstr>Prezentace aplikace PowerPoint</vt:lpstr>
      <vt:lpstr>třetí a další kola      </vt:lpstr>
      <vt:lpstr>třetí a další kola      </vt:lpstr>
      <vt:lpstr>Prezentace aplikace PowerPoint</vt:lpstr>
      <vt:lpstr>ODKAZY NA DŮLEŽITÉ INTERNETOVÉ ZDROJE</vt:lpstr>
    </vt:vector>
  </TitlesOfParts>
  <Company>Ministerstvo školství, mládeže a tělovýchovy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Změny financování regionálního školství</dc:title>
  <dc:creator>Matušková Zuzana</dc:creator>
  <cp:lastModifiedBy>Lucie Plechatá</cp:lastModifiedBy>
  <cp:revision>95</cp:revision>
  <cp:lastPrinted>2023-05-09T10:17:17Z</cp:lastPrinted>
  <dcterms:created xsi:type="dcterms:W3CDTF">2019-01-09T13:02:45Z</dcterms:created>
  <dcterms:modified xsi:type="dcterms:W3CDTF">2024-11-05T13:02:07Z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0x0101002D3F84E31384BD4DA8D02809765A89D9</vt:lpwstr>
  </property>
</Properties>
</file>